
<file path=[Content_Types].xml><?xml version="1.0" encoding="utf-8"?>
<Types xmlns="http://schemas.openxmlformats.org/package/2006/content-types">
  <Default Extension="png" ContentType="image/png"/>
  <Default Extension="wmf" ContentType="image/x-w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90" r:id="rId2"/>
  </p:sldMasterIdLst>
  <p:notesMasterIdLst>
    <p:notesMasterId r:id="rId12"/>
  </p:notesMasterIdLst>
  <p:sldIdLst>
    <p:sldId id="635" r:id="rId3"/>
    <p:sldId id="4938" r:id="rId4"/>
    <p:sldId id="4939" r:id="rId5"/>
    <p:sldId id="4940" r:id="rId6"/>
    <p:sldId id="4941" r:id="rId7"/>
    <p:sldId id="4942" r:id="rId8"/>
    <p:sldId id="4944" r:id="rId9"/>
    <p:sldId id="4943" r:id="rId10"/>
    <p:sldId id="277" r:id="rId11"/>
  </p:sldIdLst>
  <p:sldSz cx="24384000" cy="13716000"/>
  <p:notesSz cx="6797675" cy="9928225"/>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127000" marR="127000" indent="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1pPr>
    <a:lvl2pPr marL="127000" marR="127000" indent="2286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2pPr>
    <a:lvl3pPr marL="127000" marR="127000" indent="4572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3pPr>
    <a:lvl4pPr marL="127000" marR="127000" indent="6858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4pPr>
    <a:lvl5pPr marL="127000" marR="127000" indent="9144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5pPr>
    <a:lvl6pPr marL="127000" marR="127000" indent="11430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6pPr>
    <a:lvl7pPr marL="127000" marR="127000" indent="13716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7pPr>
    <a:lvl8pPr marL="127000" marR="127000" indent="16002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8pPr>
    <a:lvl9pPr marL="127000" marR="127000" indent="18288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9pPr>
  </p:defaultTextStyle>
  <p:extLst>
    <p:ext uri="{521415D9-36F7-43E2-AB2F-B90AF26B5E84}">
      <p14:sectionLst xmlns:p14="http://schemas.microsoft.com/office/powerpoint/2010/main">
        <p14:section name="Default Section" id="{CD02D6D2-A095-4E31-A65E-05D14285E5F4}">
          <p14:sldIdLst>
            <p14:sldId id="635"/>
            <p14:sldId id="4938"/>
            <p14:sldId id="4939"/>
            <p14:sldId id="4940"/>
            <p14:sldId id="4941"/>
            <p14:sldId id="4942"/>
            <p14:sldId id="4944"/>
            <p14:sldId id="4943"/>
            <p14:sldId id="277"/>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radeep Gautam" initials="PG" lastIdx="1" clrIdx="0">
    <p:extLst>
      <p:ext uri="{19B8F6BF-5375-455C-9EA6-DF929625EA0E}">
        <p15:presenceInfo xmlns:p15="http://schemas.microsoft.com/office/powerpoint/2012/main" userId="S-1-5-21-2477072628-3266017078-3553918277-539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7726"/>
    <a:srgbClr val="FF8B04"/>
    <a:srgbClr val="FEEAE6"/>
    <a:srgbClr val="FDC4B9"/>
    <a:srgbClr val="7DE3D0"/>
    <a:srgbClr val="48D8A1"/>
    <a:srgbClr val="FCA492"/>
    <a:srgbClr val="FCA796"/>
    <a:srgbClr val="CB0E49"/>
    <a:srgbClr val="FCB1A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4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8F44A2F1-9E1F-4B54-A3A2-5F16C0AD49E2}" styleName="">
    <a:tblBg/>
    <a:wholeTbl>
      <a:tcTxStyle b="off" i="off">
        <a:font>
          <a:latin typeface="Lato Regular"/>
          <a:ea typeface="Lato Regular"/>
          <a:cs typeface="Lato Regular"/>
        </a:font>
        <a:srgbClr val="000000"/>
      </a:tcTxStyle>
      <a:tcStyle>
        <a:tcBdr>
          <a:left>
            <a:ln w="12700" cap="flat">
              <a:solidFill>
                <a:srgbClr val="53585F"/>
              </a:solidFill>
              <a:prstDash val="solid"/>
              <a:miter lim="400000"/>
            </a:ln>
          </a:left>
          <a:right>
            <a:ln w="12700" cap="flat">
              <a:solidFill>
                <a:srgbClr val="53585F"/>
              </a:solidFill>
              <a:prstDash val="solid"/>
              <a:miter lim="400000"/>
            </a:ln>
          </a:right>
          <a:top>
            <a:ln w="12700" cap="flat">
              <a:solidFill>
                <a:srgbClr val="53585F"/>
              </a:solidFill>
              <a:prstDash val="solid"/>
              <a:miter lim="400000"/>
            </a:ln>
          </a:top>
          <a:bottom>
            <a:ln w="12700" cap="flat">
              <a:solidFill>
                <a:srgbClr val="53585F"/>
              </a:solidFill>
              <a:prstDash val="solid"/>
              <a:miter lim="400000"/>
            </a:ln>
          </a:bottom>
          <a:insideH>
            <a:ln w="12700" cap="flat">
              <a:solidFill>
                <a:srgbClr val="53585F"/>
              </a:solidFill>
              <a:prstDash val="solid"/>
              <a:miter lim="400000"/>
            </a:ln>
          </a:insideH>
          <a:insideV>
            <a:ln w="12700" cap="flat">
              <a:solidFill>
                <a:srgbClr val="53585F"/>
              </a:solidFill>
              <a:prstDash val="solid"/>
              <a:miter lim="400000"/>
            </a:ln>
          </a:insideV>
        </a:tcBdr>
        <a:fill>
          <a:solidFill>
            <a:srgbClr val="FFFFFF"/>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D51ADE6A-740E-44AE-83CC-AE7238B6C88D}" styleName="">
    <a:tblBg/>
    <a:wholeTbl>
      <a:tcTxStyle b="off" i="off">
        <a:font>
          <a:latin typeface="Lato Regular"/>
          <a:ea typeface="Lato Regular"/>
          <a:cs typeface="Lato Regular"/>
        </a:font>
        <a:srgbClr val="000000"/>
      </a:tcTxStyle>
      <a:tcStyle>
        <a:tcBdr>
          <a:left>
            <a:ln w="12700" cap="flat">
              <a:solidFill>
                <a:srgbClr val="53585F"/>
              </a:solidFill>
              <a:prstDash val="solid"/>
              <a:miter lim="400000"/>
            </a:ln>
          </a:left>
          <a:right>
            <a:ln w="12700" cap="flat">
              <a:solidFill>
                <a:srgbClr val="53585F"/>
              </a:solidFill>
              <a:prstDash val="solid"/>
              <a:miter lim="400000"/>
            </a:ln>
          </a:right>
          <a:top>
            <a:ln w="12700" cap="flat">
              <a:solidFill>
                <a:srgbClr val="53585F"/>
              </a:solidFill>
              <a:prstDash val="solid"/>
              <a:miter lim="400000"/>
            </a:ln>
          </a:top>
          <a:bottom>
            <a:ln w="12700" cap="flat">
              <a:solidFill>
                <a:srgbClr val="53585F"/>
              </a:solidFill>
              <a:prstDash val="solid"/>
              <a:miter lim="400000"/>
            </a:ln>
          </a:bottom>
          <a:insideH>
            <a:ln w="12700" cap="flat">
              <a:solidFill>
                <a:srgbClr val="53585F"/>
              </a:solidFill>
              <a:prstDash val="solid"/>
              <a:miter lim="400000"/>
            </a:ln>
          </a:insideH>
          <a:insideV>
            <a:ln w="12700" cap="flat">
              <a:solidFill>
                <a:srgbClr val="53585F"/>
              </a:solidFill>
              <a:prstDash val="solid"/>
              <a:miter lim="400000"/>
            </a:ln>
          </a:insideV>
        </a:tcBdr>
        <a:fill>
          <a:solidFill>
            <a:srgbClr val="FFFFFF"/>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4A9BC294-FFE2-49D5-8D69-9E1BD2C41BD5}" styleName="">
    <a:tblBg/>
    <a:wholeTbl>
      <a:tcTxStyle b="off" i="off">
        <a:font>
          <a:latin typeface="Lato Regular"/>
          <a:ea typeface="Lato Regular"/>
          <a:cs typeface="Lato Regular"/>
        </a:font>
        <a:srgbClr val="000000"/>
      </a:tcTxStyle>
      <a:tcStyle>
        <a:tcBdr>
          <a:left>
            <a:ln w="12700" cap="flat">
              <a:solidFill>
                <a:srgbClr val="53585F"/>
              </a:solidFill>
              <a:prstDash val="solid"/>
              <a:miter lim="400000"/>
            </a:ln>
          </a:left>
          <a:right>
            <a:ln w="12700" cap="flat">
              <a:solidFill>
                <a:srgbClr val="53585F"/>
              </a:solidFill>
              <a:prstDash val="solid"/>
              <a:miter lim="400000"/>
            </a:ln>
          </a:right>
          <a:top>
            <a:ln w="12700" cap="flat">
              <a:solidFill>
                <a:srgbClr val="53585F"/>
              </a:solidFill>
              <a:prstDash val="solid"/>
              <a:miter lim="400000"/>
            </a:ln>
          </a:top>
          <a:bottom>
            <a:ln w="12700" cap="flat">
              <a:solidFill>
                <a:srgbClr val="53585F"/>
              </a:solidFill>
              <a:prstDash val="solid"/>
              <a:miter lim="400000"/>
            </a:ln>
          </a:bottom>
          <a:insideH>
            <a:ln w="12700" cap="flat">
              <a:solidFill>
                <a:srgbClr val="53585F"/>
              </a:solidFill>
              <a:prstDash val="solid"/>
              <a:miter lim="400000"/>
            </a:ln>
          </a:insideH>
          <a:insideV>
            <a:ln w="12700" cap="flat">
              <a:solidFill>
                <a:srgbClr val="53585F"/>
              </a:solidFill>
              <a:prstDash val="solid"/>
              <a:miter lim="400000"/>
            </a:ln>
          </a:insideV>
        </a:tcBdr>
        <a:fill>
          <a:solidFill>
            <a:srgbClr val="FFFFFF"/>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289" autoAdjust="0"/>
    <p:restoredTop sz="94107" autoAdjust="0"/>
  </p:normalViewPr>
  <p:slideViewPr>
    <p:cSldViewPr snapToGrid="0">
      <p:cViewPr varScale="1">
        <p:scale>
          <a:sx n="35" d="100"/>
          <a:sy n="35" d="100"/>
        </p:scale>
        <p:origin x="642" y="72"/>
      </p:cViewPr>
      <p:guideLst/>
    </p:cSldViewPr>
  </p:slideViewPr>
  <p:notesTextViewPr>
    <p:cViewPr>
      <p:scale>
        <a:sx n="3" d="2"/>
        <a:sy n="3" d="2"/>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commentAuthors" Target="commentAuthor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1" name="Shape 201"/>
          <p:cNvSpPr>
            <a:spLocks noGrp="1" noRot="1" noChangeAspect="1"/>
          </p:cNvSpPr>
          <p:nvPr>
            <p:ph type="sldImg"/>
          </p:nvPr>
        </p:nvSpPr>
        <p:spPr>
          <a:xfrm>
            <a:off x="90488" y="744538"/>
            <a:ext cx="6616700" cy="3722687"/>
          </a:xfrm>
          <a:prstGeom prst="rect">
            <a:avLst/>
          </a:prstGeom>
        </p:spPr>
        <p:txBody>
          <a:bodyPr/>
          <a:lstStyle/>
          <a:p>
            <a:endParaRPr/>
          </a:p>
        </p:txBody>
      </p:sp>
      <p:sp>
        <p:nvSpPr>
          <p:cNvPr id="202" name="Shape 202"/>
          <p:cNvSpPr>
            <a:spLocks noGrp="1"/>
          </p:cNvSpPr>
          <p:nvPr>
            <p:ph type="body" sz="quarter" idx="1"/>
          </p:nvPr>
        </p:nvSpPr>
        <p:spPr>
          <a:xfrm>
            <a:off x="906357" y="4715907"/>
            <a:ext cx="4984962" cy="4467701"/>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77424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9815827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7516832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7411705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5520552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283707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6378006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Separator image">
    <p:spTree>
      <p:nvGrpSpPr>
        <p:cNvPr id="1" name=""/>
        <p:cNvGrpSpPr/>
        <p:nvPr/>
      </p:nvGrpSpPr>
      <p:grpSpPr>
        <a:xfrm>
          <a:off x="0" y="0"/>
          <a:ext cx="0" cy="0"/>
          <a:chOff x="0" y="0"/>
          <a:chExt cx="0" cy="0"/>
        </a:xfrm>
      </p:grpSpPr>
      <p:sp>
        <p:nvSpPr>
          <p:cNvPr id="184" name="Body Level One…"/>
          <p:cNvSpPr txBox="1">
            <a:spLocks noGrp="1"/>
          </p:cNvSpPr>
          <p:nvPr>
            <p:ph type="body" idx="1"/>
          </p:nvPr>
        </p:nvSpPr>
        <p:spPr>
          <a:prstGeom prst="rect">
            <a:avLst/>
          </a:prstGeom>
        </p:spPr>
        <p:txBody>
          <a:bodyPr/>
          <a:lstStyle>
            <a:lvl1pPr>
              <a:defRPr sz="6000">
                <a:latin typeface="Lato Regular"/>
                <a:ea typeface="Lato Regular"/>
                <a:cs typeface="Lato Regular"/>
                <a:sym typeface="Lato Regular"/>
              </a:defRPr>
            </a:lvl1pPr>
            <a:lvl2pPr>
              <a:defRPr sz="6000">
                <a:latin typeface="Lato Regular"/>
                <a:ea typeface="Lato Regular"/>
                <a:cs typeface="Lato Regular"/>
                <a:sym typeface="Lato Regular"/>
              </a:defRPr>
            </a:lvl2pPr>
            <a:lvl3pPr>
              <a:defRPr sz="6000">
                <a:latin typeface="Lato Regular"/>
                <a:ea typeface="Lato Regular"/>
                <a:cs typeface="Lato Regular"/>
                <a:sym typeface="Lato Regular"/>
              </a:defRPr>
            </a:lvl3pPr>
            <a:lvl4pPr>
              <a:defRPr sz="6000">
                <a:latin typeface="Lato Regular"/>
                <a:ea typeface="Lato Regular"/>
                <a:cs typeface="Lato Regular"/>
                <a:sym typeface="Lato Regular"/>
              </a:defRPr>
            </a:lvl4pPr>
            <a:lvl5pPr>
              <a:defRPr sz="6000">
                <a:latin typeface="Lato Regular"/>
                <a:ea typeface="Lato Regular"/>
                <a:cs typeface="Lato Regular"/>
                <a:sym typeface="Lato Regular"/>
              </a:defRPr>
            </a:lvl5pPr>
          </a:lstStyle>
          <a:p>
            <a:r>
              <a:t>Body Level One</a:t>
            </a:r>
          </a:p>
          <a:p>
            <a:pPr lvl="1"/>
            <a:r>
              <a:t>Body Level Two</a:t>
            </a:r>
          </a:p>
          <a:p>
            <a:pPr lvl="2"/>
            <a:r>
              <a:t>Body Level Three</a:t>
            </a:r>
          </a:p>
          <a:p>
            <a:pPr lvl="3"/>
            <a:r>
              <a:t>Body Level Four</a:t>
            </a:r>
          </a:p>
          <a:p>
            <a:pPr lvl="4"/>
            <a:r>
              <a:t>Body Level Five</a:t>
            </a:r>
          </a:p>
        </p:txBody>
      </p:sp>
      <p:sp>
        <p:nvSpPr>
          <p:cNvPr id="18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Separator image">
    <p:spTree>
      <p:nvGrpSpPr>
        <p:cNvPr id="1" name=""/>
        <p:cNvGrpSpPr/>
        <p:nvPr/>
      </p:nvGrpSpPr>
      <p:grpSpPr>
        <a:xfrm>
          <a:off x="0" y="0"/>
          <a:ext cx="0" cy="0"/>
          <a:chOff x="0" y="0"/>
          <a:chExt cx="0" cy="0"/>
        </a:xfrm>
      </p:grpSpPr>
      <p:sp>
        <p:nvSpPr>
          <p:cNvPr id="184" name="Body Level One…"/>
          <p:cNvSpPr txBox="1">
            <a:spLocks noGrp="1"/>
          </p:cNvSpPr>
          <p:nvPr>
            <p:ph type="body" idx="1"/>
          </p:nvPr>
        </p:nvSpPr>
        <p:spPr>
          <a:prstGeom prst="rect">
            <a:avLst/>
          </a:prstGeom>
        </p:spPr>
        <p:txBody>
          <a:bodyPr/>
          <a:lstStyle>
            <a:lvl1pPr>
              <a:defRPr sz="6000">
                <a:latin typeface="Lato Regular"/>
                <a:ea typeface="Lato Regular"/>
                <a:cs typeface="Lato Regular"/>
                <a:sym typeface="Lato Regular"/>
              </a:defRPr>
            </a:lvl1pPr>
            <a:lvl2pPr>
              <a:defRPr sz="6000">
                <a:latin typeface="Lato Regular"/>
                <a:ea typeface="Lato Regular"/>
                <a:cs typeface="Lato Regular"/>
                <a:sym typeface="Lato Regular"/>
              </a:defRPr>
            </a:lvl2pPr>
            <a:lvl3pPr>
              <a:defRPr sz="6000">
                <a:latin typeface="Lato Regular"/>
                <a:ea typeface="Lato Regular"/>
                <a:cs typeface="Lato Regular"/>
                <a:sym typeface="Lato Regular"/>
              </a:defRPr>
            </a:lvl3pPr>
            <a:lvl4pPr>
              <a:defRPr sz="6000">
                <a:latin typeface="Lato Regular"/>
                <a:ea typeface="Lato Regular"/>
                <a:cs typeface="Lato Regular"/>
                <a:sym typeface="Lato Regular"/>
              </a:defRPr>
            </a:lvl4pPr>
            <a:lvl5pPr>
              <a:defRPr sz="6000">
                <a:latin typeface="Lato Regular"/>
                <a:ea typeface="Lato Regular"/>
                <a:cs typeface="Lato Regular"/>
                <a:sym typeface="Lato Regular"/>
              </a:defRPr>
            </a:lvl5pPr>
          </a:lstStyle>
          <a:p>
            <a:r>
              <a:t>Body Level One</a:t>
            </a:r>
          </a:p>
          <a:p>
            <a:pPr lvl="1"/>
            <a:r>
              <a:t>Body Level Two</a:t>
            </a:r>
          </a:p>
          <a:p>
            <a:pPr lvl="2"/>
            <a:r>
              <a:t>Body Level Three</a:t>
            </a:r>
          </a:p>
          <a:p>
            <a:pPr lvl="3"/>
            <a:r>
              <a:t>Body Level Four</a:t>
            </a:r>
          </a:p>
          <a:p>
            <a:pPr lvl="4"/>
            <a:r>
              <a:t>Body Level Five</a:t>
            </a:r>
          </a:p>
        </p:txBody>
      </p:sp>
      <p:sp>
        <p:nvSpPr>
          <p:cNvPr id="18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096161895"/>
      </p:ext>
    </p:extLst>
  </p:cSld>
  <p:clrMapOvr>
    <a:masterClrMapping/>
  </p:clrMapOvr>
  <p:transition spd="med">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Title only 3">
    <p:bg>
      <p:bgPr>
        <a:solidFill>
          <a:srgbClr val="FFFFFF"/>
        </a:solidFill>
        <a:effectLst/>
      </p:bgPr>
    </p:bg>
    <p:spTree>
      <p:nvGrpSpPr>
        <p:cNvPr id="1" name=""/>
        <p:cNvGrpSpPr/>
        <p:nvPr/>
      </p:nvGrpSpPr>
      <p:grpSpPr>
        <a:xfrm>
          <a:off x="0" y="0"/>
          <a:ext cx="0" cy="0"/>
          <a:chOff x="0" y="0"/>
          <a:chExt cx="0" cy="0"/>
        </a:xfrm>
      </p:grpSpPr>
      <p:sp>
        <p:nvSpPr>
          <p:cNvPr id="98" name="Title Text"/>
          <p:cNvSpPr txBox="1">
            <a:spLocks noGrp="1"/>
          </p:cNvSpPr>
          <p:nvPr>
            <p:ph type="title"/>
          </p:nvPr>
        </p:nvSpPr>
        <p:spPr>
          <a:xfrm>
            <a:off x="1016000" y="114300"/>
            <a:ext cx="22860000" cy="3175000"/>
          </a:xfrm>
          <a:prstGeom prst="rect">
            <a:avLst/>
          </a:prstGeom>
        </p:spPr>
        <p:txBody>
          <a:bodyPr/>
          <a:lstStyle>
            <a:lvl1pPr>
              <a:lnSpc>
                <a:spcPct val="120000"/>
              </a:lnSpc>
              <a:defRPr spc="400">
                <a:latin typeface="Lato Black"/>
                <a:ea typeface="Lato Black"/>
                <a:cs typeface="Lato Black"/>
                <a:sym typeface="Lato Black"/>
              </a:defRPr>
            </a:lvl1pPr>
          </a:lstStyle>
          <a:p>
            <a:r>
              <a:t>Title Text</a:t>
            </a:r>
          </a:p>
        </p:txBody>
      </p:sp>
      <p:sp>
        <p:nvSpPr>
          <p:cNvPr id="99" name="Slide Number"/>
          <p:cNvSpPr txBox="1">
            <a:spLocks noGrp="1"/>
          </p:cNvSpPr>
          <p:nvPr>
            <p:ph type="sldNum" sz="quarter" idx="2"/>
          </p:nvPr>
        </p:nvSpPr>
        <p:spPr>
          <a:xfrm>
            <a:off x="23621999" y="13081000"/>
            <a:ext cx="408941" cy="406400"/>
          </a:xfrm>
          <a:prstGeom prst="rect">
            <a:avLst/>
          </a:prstGeom>
        </p:spPr>
        <p:txBody>
          <a:bodyPr/>
          <a:lstStyle>
            <a:lvl1pPr>
              <a:defRPr>
                <a:solidFill>
                  <a:srgbClr val="000000"/>
                </a:solidFill>
              </a:defRPr>
            </a:lvl1pPr>
          </a:lstStyle>
          <a:p>
            <a:fld id="{86CB4B4D-7CA3-9044-876B-883B54F8677D}" type="slidenum">
              <a:t>‹#›</a:t>
            </a:fld>
            <a:endParaRPr/>
          </a:p>
        </p:txBody>
      </p:sp>
      <p:sp>
        <p:nvSpPr>
          <p:cNvPr id="100" name="Shape"/>
          <p:cNvSpPr/>
          <p:nvPr/>
        </p:nvSpPr>
        <p:spPr>
          <a:xfrm>
            <a:off x="-16764" y="11563220"/>
            <a:ext cx="1850948" cy="2156085"/>
          </a:xfrm>
          <a:custGeom>
            <a:avLst/>
            <a:gdLst/>
            <a:ahLst/>
            <a:cxnLst>
              <a:cxn ang="0">
                <a:pos x="wd2" y="hd2"/>
              </a:cxn>
              <a:cxn ang="5400000">
                <a:pos x="wd2" y="hd2"/>
              </a:cxn>
              <a:cxn ang="10800000">
                <a:pos x="wd2" y="hd2"/>
              </a:cxn>
              <a:cxn ang="16200000">
                <a:pos x="wd2" y="hd2"/>
              </a:cxn>
            </a:cxnLst>
            <a:rect l="0" t="0" r="r" b="b"/>
            <a:pathLst>
              <a:path w="21600" h="21600" extrusionOk="0">
                <a:moveTo>
                  <a:pt x="44" y="87"/>
                </a:moveTo>
                <a:lnTo>
                  <a:pt x="9676" y="0"/>
                </a:lnTo>
                <a:lnTo>
                  <a:pt x="9686" y="14593"/>
                </a:lnTo>
                <a:lnTo>
                  <a:pt x="21600" y="14611"/>
                </a:lnTo>
                <a:lnTo>
                  <a:pt x="19242" y="21563"/>
                </a:lnTo>
                <a:lnTo>
                  <a:pt x="0" y="21600"/>
                </a:lnTo>
                <a:lnTo>
                  <a:pt x="44" y="87"/>
                </a:lnTo>
                <a:close/>
              </a:path>
            </a:pathLst>
          </a:custGeom>
          <a:gradFill>
            <a:gsLst>
              <a:gs pos="0">
                <a:srgbClr val="D60D47">
                  <a:alpha val="45000"/>
                </a:srgbClr>
              </a:gs>
              <a:gs pos="47559">
                <a:srgbClr val="7D1753">
                  <a:alpha val="45000"/>
                </a:srgbClr>
              </a:gs>
              <a:gs pos="100000">
                <a:srgbClr val="24215E">
                  <a:alpha val="45000"/>
                </a:srgbClr>
              </a:gs>
            </a:gsLst>
            <a:lin ang="21586652"/>
          </a:gradFill>
          <a:ln w="25400">
            <a:solidFill>
              <a:srgbClr val="7E2250">
                <a:alpha val="5637"/>
              </a:srgbClr>
            </a:solidFill>
            <a:miter lim="400000"/>
          </a:ln>
        </p:spPr>
        <p:txBody>
          <a:bodyPr lIns="50800" tIns="50800" rIns="50800" bIns="50800" anchor="ctr"/>
          <a:lstStyle/>
          <a:p>
            <a:pPr marL="0" marR="0">
              <a:defRPr sz="3200">
                <a:latin typeface="Avenir Book"/>
                <a:ea typeface="Avenir Book"/>
                <a:cs typeface="Avenir Book"/>
                <a:sym typeface="Avenir Book"/>
              </a:defRPr>
            </a:pPr>
            <a:endParaRPr/>
          </a:p>
        </p:txBody>
      </p:sp>
    </p:spTree>
    <p:extLst>
      <p:ext uri="{BB962C8B-B14F-4D97-AF65-F5344CB8AC3E}">
        <p14:creationId xmlns:p14="http://schemas.microsoft.com/office/powerpoint/2010/main" val="1916690859"/>
      </p:ext>
    </p:extLst>
  </p:cSld>
  <p:clrMapOvr>
    <a:masterClrMapping/>
  </p:clrMapOvr>
  <p:transition spd="med">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hank You!">
    <p:bg>
      <p:bgPr>
        <a:solidFill>
          <a:srgbClr val="FFFFFF"/>
        </a:solidFill>
        <a:effectLst/>
      </p:bgPr>
    </p:bg>
    <p:spTree>
      <p:nvGrpSpPr>
        <p:cNvPr id="1" name=""/>
        <p:cNvGrpSpPr/>
        <p:nvPr/>
      </p:nvGrpSpPr>
      <p:grpSpPr>
        <a:xfrm>
          <a:off x="0" y="0"/>
          <a:ext cx="0" cy="0"/>
          <a:chOff x="0" y="0"/>
          <a:chExt cx="0" cy="0"/>
        </a:xfrm>
      </p:grpSpPr>
      <p:sp>
        <p:nvSpPr>
          <p:cNvPr id="192" name="Slide Number"/>
          <p:cNvSpPr txBox="1">
            <a:spLocks noGrp="1"/>
          </p:cNvSpPr>
          <p:nvPr>
            <p:ph type="sldNum" sz="quarter" idx="2"/>
          </p:nvPr>
        </p:nvSpPr>
        <p:spPr>
          <a:xfrm>
            <a:off x="23621999" y="13081000"/>
            <a:ext cx="408941" cy="406400"/>
          </a:xfrm>
          <a:prstGeom prst="rect">
            <a:avLst/>
          </a:prstGeom>
        </p:spPr>
        <p:txBody>
          <a:bodyPr/>
          <a:lstStyle/>
          <a:p>
            <a:fld id="{86CB4B4D-7CA3-9044-876B-883B54F8677D}" type="slidenum">
              <a:t>‹#›</a:t>
            </a:fld>
            <a:endParaRPr/>
          </a:p>
        </p:txBody>
      </p:sp>
      <p:pic>
        <p:nvPicPr>
          <p:cNvPr id="193" name="SBILiefIdeantitys020821new-01-01.png" descr="SBILiefIdeantitys020821new-01-01.png"/>
          <p:cNvPicPr>
            <a:picLocks noChangeAspect="1"/>
          </p:cNvPicPr>
          <p:nvPr/>
        </p:nvPicPr>
        <p:blipFill>
          <a:blip r:embed="rId2">
            <a:extLst/>
          </a:blip>
          <a:stretch>
            <a:fillRect/>
          </a:stretch>
        </p:blipFill>
        <p:spPr>
          <a:xfrm>
            <a:off x="18365847" y="11309084"/>
            <a:ext cx="5586181" cy="1969775"/>
          </a:xfrm>
          <a:prstGeom prst="rect">
            <a:avLst/>
          </a:prstGeom>
          <a:ln w="12700">
            <a:miter lim="400000"/>
          </a:ln>
        </p:spPr>
      </p:pic>
      <p:sp>
        <p:nvSpPr>
          <p:cNvPr id="194" name="Title Text"/>
          <p:cNvSpPr txBox="1">
            <a:spLocks noGrp="1"/>
          </p:cNvSpPr>
          <p:nvPr>
            <p:ph type="title"/>
          </p:nvPr>
        </p:nvSpPr>
        <p:spPr>
          <a:xfrm>
            <a:off x="1016000" y="1016000"/>
            <a:ext cx="16510000" cy="8890000"/>
          </a:xfrm>
          <a:prstGeom prst="rect">
            <a:avLst/>
          </a:prstGeom>
        </p:spPr>
        <p:txBody>
          <a:bodyPr/>
          <a:lstStyle>
            <a:lvl1pPr>
              <a:defRPr sz="30000" cap="all" spc="1800">
                <a:gradFill flip="none" rotWithShape="1">
                  <a:gsLst>
                    <a:gs pos="83">
                      <a:srgbClr val="D60D47"/>
                    </a:gs>
                    <a:gs pos="100000">
                      <a:srgbClr val="24215E"/>
                    </a:gs>
                  </a:gsLst>
                  <a:lin ang="0" scaled="0"/>
                </a:gradFill>
                <a:latin typeface="Lato Black"/>
                <a:ea typeface="Lato Black"/>
                <a:cs typeface="Lato Black"/>
                <a:sym typeface="Lato Black"/>
              </a:defRPr>
            </a:lvl1pPr>
          </a:lstStyle>
          <a:p>
            <a:r>
              <a:t>Title Text</a:t>
            </a:r>
          </a:p>
        </p:txBody>
      </p:sp>
      <p:sp>
        <p:nvSpPr>
          <p:cNvPr id="195" name="Body Level One…"/>
          <p:cNvSpPr txBox="1">
            <a:spLocks noGrp="1"/>
          </p:cNvSpPr>
          <p:nvPr>
            <p:ph type="body" sz="quarter" idx="1"/>
          </p:nvPr>
        </p:nvSpPr>
        <p:spPr>
          <a:xfrm>
            <a:off x="1016000" y="10159999"/>
            <a:ext cx="16510000" cy="2540001"/>
          </a:xfrm>
          <a:prstGeom prst="rect">
            <a:avLst/>
          </a:prstGeom>
        </p:spPr>
        <p:txBody>
          <a:bodyPr/>
          <a:lstStyle>
            <a:lvl1pPr>
              <a:defRPr sz="4000" spc="200">
                <a:solidFill>
                  <a:srgbClr val="24215E"/>
                </a:solidFill>
              </a:defRPr>
            </a:lvl1pPr>
            <a:lvl2pPr>
              <a:defRPr sz="4000" spc="200">
                <a:solidFill>
                  <a:srgbClr val="24215E"/>
                </a:solidFill>
              </a:defRPr>
            </a:lvl2pPr>
            <a:lvl3pPr>
              <a:defRPr sz="4000" spc="200">
                <a:solidFill>
                  <a:srgbClr val="24215E"/>
                </a:solidFill>
              </a:defRPr>
            </a:lvl3pPr>
            <a:lvl4pPr>
              <a:defRPr sz="4000" spc="200">
                <a:solidFill>
                  <a:srgbClr val="24215E"/>
                </a:solidFill>
              </a:defRPr>
            </a:lvl4pPr>
            <a:lvl5pPr>
              <a:defRPr sz="4000" spc="200">
                <a:solidFill>
                  <a:srgbClr val="24215E"/>
                </a:solidFill>
              </a:defRPr>
            </a:lvl5pPr>
          </a:lstStyle>
          <a:p>
            <a:r>
              <a:t>Body Level One</a:t>
            </a:r>
          </a:p>
          <a:p>
            <a:pPr lvl="1"/>
            <a:r>
              <a:t>Body Level Two</a:t>
            </a:r>
          </a:p>
          <a:p>
            <a:pPr lvl="2"/>
            <a:r>
              <a:t>Body Level Three</a:t>
            </a:r>
          </a:p>
          <a:p>
            <a:pPr lvl="3"/>
            <a:r>
              <a:t>Body Level Four</a:t>
            </a:r>
          </a:p>
          <a:p>
            <a:pPr lvl="4"/>
            <a:r>
              <a:t>Body Level Five</a:t>
            </a:r>
          </a:p>
        </p:txBody>
      </p:sp>
    </p:spTree>
  </p:cSld>
  <p:clrMapOvr>
    <a:masterClrMapping/>
  </p:clrMapOvr>
  <p:transition spd="med">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Divider Title and Bullets 1">
    <p:bg>
      <p:bgPr>
        <a:solidFill>
          <a:srgbClr val="FFFFFF"/>
        </a:solidFill>
        <a:effectLst/>
      </p:bgPr>
    </p:bg>
    <p:spTree>
      <p:nvGrpSpPr>
        <p:cNvPr id="1" name=""/>
        <p:cNvGrpSpPr/>
        <p:nvPr/>
      </p:nvGrpSpPr>
      <p:grpSpPr>
        <a:xfrm>
          <a:off x="0" y="0"/>
          <a:ext cx="0" cy="0"/>
          <a:chOff x="0" y="0"/>
          <a:chExt cx="0" cy="0"/>
        </a:xfrm>
      </p:grpSpPr>
      <p:sp>
        <p:nvSpPr>
          <p:cNvPr id="24" name="Rectangle"/>
          <p:cNvSpPr/>
          <p:nvPr/>
        </p:nvSpPr>
        <p:spPr>
          <a:xfrm>
            <a:off x="-12700" y="0"/>
            <a:ext cx="24409400" cy="8900369"/>
          </a:xfrm>
          <a:prstGeom prst="rect">
            <a:avLst/>
          </a:prstGeom>
          <a:gradFill>
            <a:gsLst>
              <a:gs pos="0">
                <a:srgbClr val="D60D47"/>
              </a:gs>
              <a:gs pos="47559">
                <a:srgbClr val="7D1753"/>
              </a:gs>
              <a:gs pos="100000">
                <a:srgbClr val="24215E"/>
              </a:gs>
            </a:gsLst>
            <a:lin ang="21586652"/>
          </a:gradFill>
          <a:ln w="12700">
            <a:miter lim="400000"/>
          </a:ln>
        </p:spPr>
        <p:txBody>
          <a:bodyPr lIns="50800" tIns="50800" rIns="50800" bIns="50800" anchor="ctr"/>
          <a:lstStyle/>
          <a:p>
            <a:pPr marL="0" marR="0">
              <a:defRPr sz="3000">
                <a:solidFill>
                  <a:srgbClr val="24235B"/>
                </a:solidFill>
                <a:latin typeface="Avenir Light"/>
                <a:ea typeface="Avenir Light"/>
                <a:cs typeface="Avenir Light"/>
                <a:sym typeface="Avenir Light"/>
              </a:defRPr>
            </a:pPr>
            <a:endParaRPr/>
          </a:p>
        </p:txBody>
      </p:sp>
      <p:sp>
        <p:nvSpPr>
          <p:cNvPr id="25" name="Title Text"/>
          <p:cNvSpPr txBox="1">
            <a:spLocks noGrp="1"/>
          </p:cNvSpPr>
          <p:nvPr>
            <p:ph type="title"/>
          </p:nvPr>
        </p:nvSpPr>
        <p:spPr>
          <a:xfrm>
            <a:off x="1016000" y="3175000"/>
            <a:ext cx="22860000" cy="4445000"/>
          </a:xfrm>
          <a:prstGeom prst="rect">
            <a:avLst/>
          </a:prstGeom>
        </p:spPr>
        <p:txBody>
          <a:bodyPr/>
          <a:lstStyle>
            <a:lvl1pPr>
              <a:defRPr>
                <a:solidFill>
                  <a:srgbClr val="FFFFFF"/>
                </a:solidFill>
                <a:latin typeface="Lato Black"/>
                <a:ea typeface="Lato Black"/>
                <a:cs typeface="Lato Black"/>
                <a:sym typeface="Lato Black"/>
              </a:defRPr>
            </a:lvl1pPr>
          </a:lstStyle>
          <a:p>
            <a:r>
              <a:t>Title Text</a:t>
            </a:r>
          </a:p>
        </p:txBody>
      </p:sp>
      <p:sp>
        <p:nvSpPr>
          <p:cNvPr id="26" name="Body Level One…"/>
          <p:cNvSpPr txBox="1">
            <a:spLocks noGrp="1"/>
          </p:cNvSpPr>
          <p:nvPr>
            <p:ph type="body" sz="half" idx="1"/>
          </p:nvPr>
        </p:nvSpPr>
        <p:spPr>
          <a:xfrm>
            <a:off x="1016000" y="9144000"/>
            <a:ext cx="22860000" cy="3810000"/>
          </a:xfrm>
          <a:prstGeom prst="rect">
            <a:avLst/>
          </a:prstGeom>
        </p:spPr>
        <p:txBody>
          <a:bodyPr/>
          <a:lstStyle>
            <a:lvl1pPr marL="635000" marR="0" indent="-635000">
              <a:buSzPct val="75000"/>
              <a:buChar char="•"/>
              <a:defRPr sz="4000">
                <a:solidFill>
                  <a:srgbClr val="000000"/>
                </a:solidFill>
                <a:latin typeface="Lato Regular"/>
                <a:ea typeface="Lato Regular"/>
                <a:cs typeface="Lato Regular"/>
                <a:sym typeface="Lato Regular"/>
              </a:defRPr>
            </a:lvl1pPr>
            <a:lvl2pPr marL="635000" marR="0" indent="-635000">
              <a:buSzPct val="75000"/>
              <a:buChar char="•"/>
              <a:defRPr sz="4000">
                <a:solidFill>
                  <a:srgbClr val="000000"/>
                </a:solidFill>
                <a:latin typeface="Lato Regular"/>
                <a:ea typeface="Lato Regular"/>
                <a:cs typeface="Lato Regular"/>
                <a:sym typeface="Lato Regular"/>
              </a:defRPr>
            </a:lvl2pPr>
            <a:lvl3pPr marL="635000" marR="0" indent="-635000">
              <a:buSzPct val="75000"/>
              <a:buChar char="•"/>
              <a:defRPr sz="4000">
                <a:solidFill>
                  <a:srgbClr val="000000"/>
                </a:solidFill>
                <a:latin typeface="Lato Regular"/>
                <a:ea typeface="Lato Regular"/>
                <a:cs typeface="Lato Regular"/>
                <a:sym typeface="Lato Regular"/>
              </a:defRPr>
            </a:lvl3pPr>
            <a:lvl4pPr marL="635000" marR="0" indent="-635000">
              <a:buSzPct val="75000"/>
              <a:buChar char="•"/>
              <a:defRPr sz="4000">
                <a:solidFill>
                  <a:srgbClr val="000000"/>
                </a:solidFill>
                <a:latin typeface="Lato Regular"/>
                <a:ea typeface="Lato Regular"/>
                <a:cs typeface="Lato Regular"/>
                <a:sym typeface="Lato Regular"/>
              </a:defRPr>
            </a:lvl4pPr>
            <a:lvl5pPr marL="635000" marR="0" indent="-635000">
              <a:buSzPct val="75000"/>
              <a:buChar char="•"/>
              <a:defRPr sz="4000">
                <a:solidFill>
                  <a:srgbClr val="000000"/>
                </a:solidFill>
                <a:latin typeface="Lato Regular"/>
                <a:ea typeface="Lato Regular"/>
                <a:cs typeface="Lato Regular"/>
                <a:sym typeface="Lato Regular"/>
              </a:defRPr>
            </a:lvl5pPr>
          </a:lstStyle>
          <a:p>
            <a:r>
              <a:t>Body Level One</a:t>
            </a:r>
          </a:p>
          <a:p>
            <a:pPr lvl="1"/>
            <a:r>
              <a:t>Body Level Two</a:t>
            </a:r>
          </a:p>
          <a:p>
            <a:pPr lvl="2"/>
            <a:r>
              <a:t>Body Level Three</a:t>
            </a:r>
          </a:p>
          <a:p>
            <a:pPr lvl="3"/>
            <a:r>
              <a:t>Body Level Four</a:t>
            </a:r>
          </a:p>
          <a:p>
            <a:pPr lvl="4"/>
            <a:r>
              <a:t>Body Level Five</a:t>
            </a:r>
          </a:p>
        </p:txBody>
      </p:sp>
      <p:sp>
        <p:nvSpPr>
          <p:cNvPr id="27" name="Slide Number"/>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a:t>
            </a:fld>
            <a:endParaRPr/>
          </a:p>
        </p:txBody>
      </p:sp>
    </p:spTree>
    <p:extLst>
      <p:ext uri="{BB962C8B-B14F-4D97-AF65-F5344CB8AC3E}">
        <p14:creationId xmlns:p14="http://schemas.microsoft.com/office/powerpoint/2010/main" val="2195030665"/>
      </p:ext>
    </p:extLst>
  </p:cSld>
  <p:clrMapOvr>
    <a:masterClrMapping/>
  </p:clrMapOvr>
  <p:transition spd="med">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Divider Title and Bullets 2">
    <p:bg>
      <p:bgPr>
        <a:solidFill>
          <a:srgbClr val="FFFFFF"/>
        </a:solidFill>
        <a:effectLst/>
      </p:bgPr>
    </p:bg>
    <p:spTree>
      <p:nvGrpSpPr>
        <p:cNvPr id="1" name=""/>
        <p:cNvGrpSpPr/>
        <p:nvPr/>
      </p:nvGrpSpPr>
      <p:grpSpPr>
        <a:xfrm>
          <a:off x="0" y="0"/>
          <a:ext cx="0" cy="0"/>
          <a:chOff x="0" y="0"/>
          <a:chExt cx="0" cy="0"/>
        </a:xfrm>
      </p:grpSpPr>
      <p:sp>
        <p:nvSpPr>
          <p:cNvPr id="34" name="Rectangle"/>
          <p:cNvSpPr/>
          <p:nvPr/>
        </p:nvSpPr>
        <p:spPr>
          <a:xfrm>
            <a:off x="-12700" y="0"/>
            <a:ext cx="24409400" cy="8900369"/>
          </a:xfrm>
          <a:prstGeom prst="rect">
            <a:avLst/>
          </a:prstGeom>
          <a:solidFill>
            <a:srgbClr val="24215E"/>
          </a:solidFill>
          <a:ln w="12700">
            <a:miter lim="400000"/>
          </a:ln>
        </p:spPr>
        <p:txBody>
          <a:bodyPr lIns="50800" tIns="50800" rIns="50800" bIns="50800" anchor="ctr"/>
          <a:lstStyle/>
          <a:p>
            <a:pPr marL="0" marR="0">
              <a:defRPr sz="3200">
                <a:solidFill>
                  <a:srgbClr val="FFFFFF"/>
                </a:solidFill>
                <a:latin typeface="+mn-lt"/>
                <a:ea typeface="+mn-ea"/>
                <a:cs typeface="+mn-cs"/>
                <a:sym typeface="Helvetica Light"/>
              </a:defRPr>
            </a:pPr>
            <a:endParaRPr/>
          </a:p>
        </p:txBody>
      </p:sp>
      <p:sp>
        <p:nvSpPr>
          <p:cNvPr id="35" name="Title Text"/>
          <p:cNvSpPr txBox="1">
            <a:spLocks noGrp="1"/>
          </p:cNvSpPr>
          <p:nvPr>
            <p:ph type="title"/>
          </p:nvPr>
        </p:nvSpPr>
        <p:spPr>
          <a:xfrm>
            <a:off x="1016000" y="3175000"/>
            <a:ext cx="22860000" cy="4445000"/>
          </a:xfrm>
          <a:prstGeom prst="rect">
            <a:avLst/>
          </a:prstGeom>
        </p:spPr>
        <p:txBody>
          <a:bodyPr/>
          <a:lstStyle>
            <a:lvl1pPr>
              <a:defRPr>
                <a:solidFill>
                  <a:srgbClr val="FFFFFF"/>
                </a:solidFill>
                <a:latin typeface="Lato Bold"/>
                <a:ea typeface="Lato Bold"/>
                <a:cs typeface="Lato Bold"/>
                <a:sym typeface="Lato Bold"/>
              </a:defRPr>
            </a:lvl1pPr>
          </a:lstStyle>
          <a:p>
            <a:r>
              <a:t>Title Text</a:t>
            </a:r>
          </a:p>
        </p:txBody>
      </p:sp>
      <p:sp>
        <p:nvSpPr>
          <p:cNvPr id="36" name="Slide Number"/>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a:t>
            </a:fld>
            <a:endParaRPr/>
          </a:p>
        </p:txBody>
      </p:sp>
      <p:sp>
        <p:nvSpPr>
          <p:cNvPr id="37" name="Body Level One…"/>
          <p:cNvSpPr txBox="1">
            <a:spLocks noGrp="1"/>
          </p:cNvSpPr>
          <p:nvPr>
            <p:ph type="body" sz="half" idx="1"/>
          </p:nvPr>
        </p:nvSpPr>
        <p:spPr>
          <a:xfrm>
            <a:off x="1016000" y="9144000"/>
            <a:ext cx="22860000" cy="3810000"/>
          </a:xfrm>
          <a:prstGeom prst="rect">
            <a:avLst/>
          </a:prstGeom>
        </p:spPr>
        <p:txBody>
          <a:bodyPr/>
          <a:lstStyle>
            <a:lvl1pPr marL="635000" marR="0" indent="-635000">
              <a:buSzPct val="75000"/>
              <a:buChar char="•"/>
              <a:defRPr sz="4000">
                <a:solidFill>
                  <a:srgbClr val="000000"/>
                </a:solidFill>
                <a:latin typeface="Lato Regular"/>
                <a:ea typeface="Lato Regular"/>
                <a:cs typeface="Lato Regular"/>
                <a:sym typeface="Lato Regular"/>
              </a:defRPr>
            </a:lvl1pPr>
            <a:lvl2pPr marL="1123461" marR="0" indent="-488461">
              <a:buSzPct val="75000"/>
              <a:buChar char="•"/>
              <a:defRPr sz="4000">
                <a:solidFill>
                  <a:srgbClr val="000000"/>
                </a:solidFill>
                <a:latin typeface="Lato Regular"/>
                <a:ea typeface="Lato Regular"/>
                <a:cs typeface="Lato Regular"/>
                <a:sym typeface="Lato Regular"/>
              </a:defRPr>
            </a:lvl2pPr>
            <a:lvl3pPr marL="1758461" marR="0" indent="-488461">
              <a:buSzPct val="75000"/>
              <a:buChar char="•"/>
              <a:defRPr sz="4000">
                <a:solidFill>
                  <a:srgbClr val="000000"/>
                </a:solidFill>
                <a:latin typeface="Lato Regular"/>
                <a:ea typeface="Lato Regular"/>
                <a:cs typeface="Lato Regular"/>
                <a:sym typeface="Lato Regular"/>
              </a:defRPr>
            </a:lvl3pPr>
            <a:lvl4pPr marL="2393461" marR="0" indent="-488461">
              <a:buSzPct val="75000"/>
              <a:buChar char="•"/>
              <a:defRPr sz="4000">
                <a:solidFill>
                  <a:srgbClr val="000000"/>
                </a:solidFill>
                <a:latin typeface="Lato Regular"/>
                <a:ea typeface="Lato Regular"/>
                <a:cs typeface="Lato Regular"/>
                <a:sym typeface="Lato Regular"/>
              </a:defRPr>
            </a:lvl4pPr>
            <a:lvl5pPr marL="3028461" marR="0" indent="-488461">
              <a:buSzPct val="75000"/>
              <a:buChar char="•"/>
              <a:defRPr sz="4000">
                <a:solidFill>
                  <a:srgbClr val="000000"/>
                </a:solidFill>
                <a:latin typeface="Lato Regular"/>
                <a:ea typeface="Lato Regular"/>
                <a:cs typeface="Lato Regular"/>
                <a:sym typeface="Lato Regular"/>
              </a:defRPr>
            </a:lvl5pPr>
          </a:lstStyle>
          <a:p>
            <a:r>
              <a:t>Body Level One</a:t>
            </a:r>
          </a:p>
          <a:p>
            <a:pPr lvl="1"/>
            <a:r>
              <a:t>Body Level Two</a:t>
            </a:r>
          </a:p>
          <a:p>
            <a:pPr lvl="2"/>
            <a:r>
              <a:t>Body Level Three</a:t>
            </a:r>
          </a:p>
          <a:p>
            <a:pPr lvl="3"/>
            <a:r>
              <a:t>Body Level Four</a:t>
            </a:r>
          </a:p>
          <a:p>
            <a:pPr lvl="4"/>
            <a:r>
              <a:t>Body Level Five</a:t>
            </a:r>
          </a:p>
        </p:txBody>
      </p:sp>
    </p:spTree>
    <p:extLst>
      <p:ext uri="{BB962C8B-B14F-4D97-AF65-F5344CB8AC3E}">
        <p14:creationId xmlns:p14="http://schemas.microsoft.com/office/powerpoint/2010/main" val="2892626635"/>
      </p:ext>
    </p:extLst>
  </p:cSld>
  <p:clrMapOvr>
    <a:masterClrMapping/>
  </p:clrMapOvr>
  <p:transition spd="med">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Divider Title and Bullets 3">
    <p:bg>
      <p:bgPr>
        <a:solidFill>
          <a:srgbClr val="FFFFFF"/>
        </a:solidFill>
        <a:effectLst/>
      </p:bgPr>
    </p:bg>
    <p:spTree>
      <p:nvGrpSpPr>
        <p:cNvPr id="1" name=""/>
        <p:cNvGrpSpPr/>
        <p:nvPr/>
      </p:nvGrpSpPr>
      <p:grpSpPr>
        <a:xfrm>
          <a:off x="0" y="0"/>
          <a:ext cx="0" cy="0"/>
          <a:chOff x="0" y="0"/>
          <a:chExt cx="0" cy="0"/>
        </a:xfrm>
      </p:grpSpPr>
      <p:sp>
        <p:nvSpPr>
          <p:cNvPr id="44" name="Rectangle"/>
          <p:cNvSpPr/>
          <p:nvPr/>
        </p:nvSpPr>
        <p:spPr>
          <a:xfrm>
            <a:off x="-12700" y="0"/>
            <a:ext cx="24409400" cy="8900369"/>
          </a:xfrm>
          <a:prstGeom prst="rect">
            <a:avLst/>
          </a:prstGeom>
          <a:solidFill>
            <a:srgbClr val="BA2229"/>
          </a:solidFill>
          <a:ln w="12700">
            <a:miter lim="400000"/>
          </a:ln>
        </p:spPr>
        <p:txBody>
          <a:bodyPr lIns="50800" tIns="50800" rIns="50800" bIns="50800" anchor="ctr"/>
          <a:lstStyle/>
          <a:p>
            <a:pPr marL="0" marR="0">
              <a:defRPr sz="3200">
                <a:solidFill>
                  <a:srgbClr val="FFFFFF"/>
                </a:solidFill>
                <a:latin typeface="+mn-lt"/>
                <a:ea typeface="+mn-ea"/>
                <a:cs typeface="+mn-cs"/>
                <a:sym typeface="Helvetica Light"/>
              </a:defRPr>
            </a:pPr>
            <a:endParaRPr/>
          </a:p>
        </p:txBody>
      </p:sp>
      <p:sp>
        <p:nvSpPr>
          <p:cNvPr id="45" name="Title Text"/>
          <p:cNvSpPr txBox="1">
            <a:spLocks noGrp="1"/>
          </p:cNvSpPr>
          <p:nvPr>
            <p:ph type="title"/>
          </p:nvPr>
        </p:nvSpPr>
        <p:spPr>
          <a:xfrm>
            <a:off x="1016000" y="3175000"/>
            <a:ext cx="22860000" cy="4445000"/>
          </a:xfrm>
          <a:prstGeom prst="rect">
            <a:avLst/>
          </a:prstGeom>
        </p:spPr>
        <p:txBody>
          <a:bodyPr/>
          <a:lstStyle>
            <a:lvl1pPr>
              <a:defRPr>
                <a:solidFill>
                  <a:srgbClr val="FFFFFF"/>
                </a:solidFill>
                <a:latin typeface="Lato Bold"/>
                <a:ea typeface="Lato Bold"/>
                <a:cs typeface="Lato Bold"/>
                <a:sym typeface="Lato Bold"/>
              </a:defRPr>
            </a:lvl1pPr>
          </a:lstStyle>
          <a:p>
            <a:r>
              <a:t>Title Text</a:t>
            </a:r>
          </a:p>
        </p:txBody>
      </p:sp>
      <p:sp>
        <p:nvSpPr>
          <p:cNvPr id="46" name="Slide Number"/>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a:t>
            </a:fld>
            <a:endParaRPr/>
          </a:p>
        </p:txBody>
      </p:sp>
      <p:sp>
        <p:nvSpPr>
          <p:cNvPr id="47" name="Body Level One…"/>
          <p:cNvSpPr txBox="1">
            <a:spLocks noGrp="1"/>
          </p:cNvSpPr>
          <p:nvPr>
            <p:ph type="body" sz="half" idx="1"/>
          </p:nvPr>
        </p:nvSpPr>
        <p:spPr>
          <a:xfrm>
            <a:off x="1016000" y="9144000"/>
            <a:ext cx="22860000" cy="3810000"/>
          </a:xfrm>
          <a:prstGeom prst="rect">
            <a:avLst/>
          </a:prstGeom>
        </p:spPr>
        <p:txBody>
          <a:bodyPr/>
          <a:lstStyle>
            <a:lvl1pPr marL="635000" marR="0" indent="-635000">
              <a:buSzPct val="75000"/>
              <a:buChar char="•"/>
              <a:defRPr sz="4000">
                <a:solidFill>
                  <a:srgbClr val="000000"/>
                </a:solidFill>
                <a:latin typeface="Lato Regular"/>
                <a:ea typeface="Lato Regular"/>
                <a:cs typeface="Lato Regular"/>
                <a:sym typeface="Lato Regular"/>
              </a:defRPr>
            </a:lvl1pPr>
            <a:lvl2pPr marL="1123461" marR="0" indent="-488461">
              <a:buSzPct val="75000"/>
              <a:buChar char="•"/>
              <a:defRPr sz="4000">
                <a:solidFill>
                  <a:srgbClr val="000000"/>
                </a:solidFill>
                <a:latin typeface="Lato Regular"/>
                <a:ea typeface="Lato Regular"/>
                <a:cs typeface="Lato Regular"/>
                <a:sym typeface="Lato Regular"/>
              </a:defRPr>
            </a:lvl2pPr>
            <a:lvl3pPr marL="1758461" marR="0" indent="-488461">
              <a:buSzPct val="75000"/>
              <a:buChar char="•"/>
              <a:defRPr sz="4000">
                <a:solidFill>
                  <a:srgbClr val="000000"/>
                </a:solidFill>
                <a:latin typeface="Lato Regular"/>
                <a:ea typeface="Lato Regular"/>
                <a:cs typeface="Lato Regular"/>
                <a:sym typeface="Lato Regular"/>
              </a:defRPr>
            </a:lvl3pPr>
            <a:lvl4pPr marL="2393461" marR="0" indent="-488461">
              <a:buSzPct val="75000"/>
              <a:buChar char="•"/>
              <a:defRPr sz="4000">
                <a:solidFill>
                  <a:srgbClr val="000000"/>
                </a:solidFill>
                <a:latin typeface="Lato Regular"/>
                <a:ea typeface="Lato Regular"/>
                <a:cs typeface="Lato Regular"/>
                <a:sym typeface="Lato Regular"/>
              </a:defRPr>
            </a:lvl4pPr>
            <a:lvl5pPr marL="3028461" marR="0" indent="-488461">
              <a:buSzPct val="75000"/>
              <a:buChar char="•"/>
              <a:defRPr sz="4000">
                <a:solidFill>
                  <a:srgbClr val="000000"/>
                </a:solidFill>
                <a:latin typeface="Lato Regular"/>
                <a:ea typeface="Lato Regular"/>
                <a:cs typeface="Lato Regular"/>
                <a:sym typeface="Lato Regular"/>
              </a:defRPr>
            </a:lvl5pPr>
          </a:lstStyle>
          <a:p>
            <a:r>
              <a:t>Body Level One</a:t>
            </a:r>
          </a:p>
          <a:p>
            <a:pPr lvl="1"/>
            <a:r>
              <a:t>Body Level Two</a:t>
            </a:r>
          </a:p>
          <a:p>
            <a:pPr lvl="2"/>
            <a:r>
              <a:t>Body Level Three</a:t>
            </a:r>
          </a:p>
          <a:p>
            <a:pPr lvl="3"/>
            <a:r>
              <a:t>Body Level Four</a:t>
            </a:r>
          </a:p>
          <a:p>
            <a:pPr lvl="4"/>
            <a:r>
              <a:t>Body Level Five</a:t>
            </a:r>
          </a:p>
        </p:txBody>
      </p:sp>
    </p:spTree>
    <p:extLst>
      <p:ext uri="{BB962C8B-B14F-4D97-AF65-F5344CB8AC3E}">
        <p14:creationId xmlns:p14="http://schemas.microsoft.com/office/powerpoint/2010/main" val="3254846919"/>
      </p:ext>
    </p:extLst>
  </p:cSld>
  <p:clrMapOvr>
    <a:masterClrMapping/>
  </p:clrMapOvr>
  <p:transition spd="med">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Title and Bullets">
    <p:bg>
      <p:bgPr>
        <a:solidFill>
          <a:srgbClr val="FFFFFF"/>
        </a:solidFill>
        <a:effectLst/>
      </p:bgPr>
    </p:bg>
    <p:spTree>
      <p:nvGrpSpPr>
        <p:cNvPr id="1" name=""/>
        <p:cNvGrpSpPr/>
        <p:nvPr/>
      </p:nvGrpSpPr>
      <p:grpSpPr>
        <a:xfrm>
          <a:off x="0" y="0"/>
          <a:ext cx="0" cy="0"/>
          <a:chOff x="0" y="0"/>
          <a:chExt cx="0" cy="0"/>
        </a:xfrm>
      </p:grpSpPr>
      <p:sp>
        <p:nvSpPr>
          <p:cNvPr id="117" name="Title Text"/>
          <p:cNvSpPr txBox="1">
            <a:spLocks noGrp="1"/>
          </p:cNvSpPr>
          <p:nvPr>
            <p:ph type="title"/>
          </p:nvPr>
        </p:nvSpPr>
        <p:spPr>
          <a:xfrm>
            <a:off x="1016000" y="114300"/>
            <a:ext cx="22860000" cy="3175000"/>
          </a:xfrm>
          <a:prstGeom prst="rect">
            <a:avLst/>
          </a:prstGeom>
        </p:spPr>
        <p:txBody>
          <a:bodyPr/>
          <a:lstStyle>
            <a:lvl1pPr>
              <a:defRPr>
                <a:latin typeface="Lato Bold"/>
                <a:ea typeface="Lato Bold"/>
                <a:cs typeface="Lato Bold"/>
                <a:sym typeface="Lato Bold"/>
              </a:defRPr>
            </a:lvl1pPr>
          </a:lstStyle>
          <a:p>
            <a:r>
              <a:t>Title Text</a:t>
            </a:r>
          </a:p>
        </p:txBody>
      </p:sp>
      <p:sp>
        <p:nvSpPr>
          <p:cNvPr id="118" name="Body Level One…"/>
          <p:cNvSpPr txBox="1">
            <a:spLocks noGrp="1"/>
          </p:cNvSpPr>
          <p:nvPr>
            <p:ph type="body" idx="1"/>
          </p:nvPr>
        </p:nvSpPr>
        <p:spPr>
          <a:xfrm>
            <a:off x="1016000" y="3429000"/>
            <a:ext cx="22860000" cy="8890000"/>
          </a:xfrm>
          <a:prstGeom prst="rect">
            <a:avLst/>
          </a:prstGeom>
        </p:spPr>
        <p:txBody>
          <a:bodyPr anchor="t"/>
          <a:lstStyle>
            <a:lvl1pPr marL="762000" indent="-635000">
              <a:buSzPct val="75000"/>
              <a:buChar char="•"/>
              <a:defRPr sz="4000">
                <a:solidFill>
                  <a:srgbClr val="000000"/>
                </a:solidFill>
                <a:latin typeface="Lato Regular"/>
                <a:ea typeface="Lato Regular"/>
                <a:cs typeface="Lato Regular"/>
                <a:sym typeface="Lato Regular"/>
              </a:defRPr>
            </a:lvl1pPr>
            <a:lvl2pPr marL="1250461" indent="-488461">
              <a:buSzPct val="75000"/>
              <a:buChar char="•"/>
              <a:defRPr sz="4000">
                <a:solidFill>
                  <a:srgbClr val="000000"/>
                </a:solidFill>
                <a:latin typeface="Lato Regular"/>
                <a:ea typeface="Lato Regular"/>
                <a:cs typeface="Lato Regular"/>
                <a:sym typeface="Lato Regular"/>
              </a:defRPr>
            </a:lvl2pPr>
            <a:lvl3pPr marL="1885461" indent="-488461">
              <a:buSzPct val="75000"/>
              <a:buChar char="•"/>
              <a:defRPr sz="4000">
                <a:solidFill>
                  <a:srgbClr val="000000"/>
                </a:solidFill>
                <a:latin typeface="Lato Regular"/>
                <a:ea typeface="Lato Regular"/>
                <a:cs typeface="Lato Regular"/>
                <a:sym typeface="Lato Regular"/>
              </a:defRPr>
            </a:lvl3pPr>
            <a:lvl4pPr marL="2520461" indent="-488461">
              <a:buSzPct val="75000"/>
              <a:buChar char="•"/>
              <a:defRPr sz="4000">
                <a:solidFill>
                  <a:srgbClr val="000000"/>
                </a:solidFill>
                <a:latin typeface="Lato Regular"/>
                <a:ea typeface="Lato Regular"/>
                <a:cs typeface="Lato Regular"/>
                <a:sym typeface="Lato Regular"/>
              </a:defRPr>
            </a:lvl4pPr>
            <a:lvl5pPr marL="3155461" indent="-488461">
              <a:buSzPct val="75000"/>
              <a:buChar char="•"/>
              <a:defRPr sz="4000">
                <a:solidFill>
                  <a:srgbClr val="000000"/>
                </a:solidFill>
                <a:latin typeface="Lato Regular"/>
                <a:ea typeface="Lato Regular"/>
                <a:cs typeface="Lato Regular"/>
                <a:sym typeface="Lato Regular"/>
              </a:defRPr>
            </a:lvl5pPr>
          </a:lstStyle>
          <a:p>
            <a:r>
              <a:t>Body Level One</a:t>
            </a:r>
          </a:p>
          <a:p>
            <a:pPr lvl="1"/>
            <a:r>
              <a:t>Body Level Two</a:t>
            </a:r>
          </a:p>
          <a:p>
            <a:pPr lvl="2"/>
            <a:r>
              <a:t>Body Level Three</a:t>
            </a:r>
          </a:p>
          <a:p>
            <a:pPr lvl="3"/>
            <a:r>
              <a:t>Body Level Four</a:t>
            </a:r>
          </a:p>
          <a:p>
            <a:pPr lvl="4"/>
            <a:r>
              <a:t>Body Level Five</a:t>
            </a:r>
          </a:p>
        </p:txBody>
      </p:sp>
      <p:sp>
        <p:nvSpPr>
          <p:cNvPr id="119" name="Slide Number"/>
          <p:cNvSpPr txBox="1">
            <a:spLocks noGrp="1"/>
          </p:cNvSpPr>
          <p:nvPr>
            <p:ph type="sldNum" sz="quarter" idx="2"/>
          </p:nvPr>
        </p:nvSpPr>
        <p:spPr>
          <a:xfrm>
            <a:off x="23621999" y="13081000"/>
            <a:ext cx="408941" cy="406400"/>
          </a:xfrm>
          <a:prstGeom prst="rect">
            <a:avLst/>
          </a:prstGeom>
        </p:spPr>
        <p:txBody>
          <a:bodyPr/>
          <a:lstStyle>
            <a:lvl1pPr>
              <a:defRPr>
                <a:solidFill>
                  <a:srgbClr val="000000"/>
                </a:solidFill>
              </a:defRPr>
            </a:lvl1pPr>
          </a:lstStyle>
          <a:p>
            <a:fld id="{86CB4B4D-7CA3-9044-876B-883B54F8677D}" type="slidenum">
              <a:t>‹#›</a:t>
            </a:fld>
            <a:endParaRPr/>
          </a:p>
        </p:txBody>
      </p:sp>
      <p:sp>
        <p:nvSpPr>
          <p:cNvPr id="120" name="Shape"/>
          <p:cNvSpPr/>
          <p:nvPr/>
        </p:nvSpPr>
        <p:spPr>
          <a:xfrm>
            <a:off x="-16764" y="11563220"/>
            <a:ext cx="1850948" cy="2156085"/>
          </a:xfrm>
          <a:custGeom>
            <a:avLst/>
            <a:gdLst/>
            <a:ahLst/>
            <a:cxnLst>
              <a:cxn ang="0">
                <a:pos x="wd2" y="hd2"/>
              </a:cxn>
              <a:cxn ang="5400000">
                <a:pos x="wd2" y="hd2"/>
              </a:cxn>
              <a:cxn ang="10800000">
                <a:pos x="wd2" y="hd2"/>
              </a:cxn>
              <a:cxn ang="16200000">
                <a:pos x="wd2" y="hd2"/>
              </a:cxn>
            </a:cxnLst>
            <a:rect l="0" t="0" r="r" b="b"/>
            <a:pathLst>
              <a:path w="21600" h="21600" extrusionOk="0">
                <a:moveTo>
                  <a:pt x="44" y="87"/>
                </a:moveTo>
                <a:lnTo>
                  <a:pt x="9676" y="0"/>
                </a:lnTo>
                <a:lnTo>
                  <a:pt x="9686" y="14593"/>
                </a:lnTo>
                <a:lnTo>
                  <a:pt x="21600" y="14611"/>
                </a:lnTo>
                <a:lnTo>
                  <a:pt x="19242" y="21563"/>
                </a:lnTo>
                <a:lnTo>
                  <a:pt x="0" y="21600"/>
                </a:lnTo>
                <a:lnTo>
                  <a:pt x="44" y="87"/>
                </a:lnTo>
                <a:close/>
              </a:path>
            </a:pathLst>
          </a:custGeom>
          <a:gradFill>
            <a:gsLst>
              <a:gs pos="0">
                <a:srgbClr val="D60D47">
                  <a:alpha val="45000"/>
                </a:srgbClr>
              </a:gs>
              <a:gs pos="47559">
                <a:srgbClr val="7D1753">
                  <a:alpha val="45000"/>
                </a:srgbClr>
              </a:gs>
              <a:gs pos="100000">
                <a:srgbClr val="24215E">
                  <a:alpha val="45000"/>
                </a:srgbClr>
              </a:gs>
            </a:gsLst>
            <a:lin ang="21586652"/>
          </a:gradFill>
          <a:ln w="25400">
            <a:solidFill>
              <a:srgbClr val="7E2250">
                <a:alpha val="5637"/>
              </a:srgbClr>
            </a:solidFill>
            <a:miter lim="400000"/>
          </a:ln>
        </p:spPr>
        <p:txBody>
          <a:bodyPr lIns="50800" tIns="50800" rIns="50800" bIns="50800" anchor="ctr"/>
          <a:lstStyle/>
          <a:p>
            <a:pPr marL="0" marR="0">
              <a:defRPr sz="3200">
                <a:latin typeface="Avenir Book"/>
                <a:ea typeface="Avenir Book"/>
                <a:cs typeface="Avenir Book"/>
                <a:sym typeface="Avenir Book"/>
              </a:defRPr>
            </a:pPr>
            <a:endParaRPr/>
          </a:p>
        </p:txBody>
      </p:sp>
    </p:spTree>
    <p:extLst>
      <p:ext uri="{BB962C8B-B14F-4D97-AF65-F5344CB8AC3E}">
        <p14:creationId xmlns:p14="http://schemas.microsoft.com/office/powerpoint/2010/main" val="3252812244"/>
      </p:ext>
    </p:extLst>
  </p:cSld>
  <p:clrMapOvr>
    <a:masterClrMapping/>
  </p:clrMapOvr>
  <p:transition spd="med">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Image">
    <p:bg>
      <p:bgPr>
        <a:solidFill>
          <a:srgbClr val="FFFFFF"/>
        </a:solidFill>
        <a:effectLst/>
      </p:bgPr>
    </p:bg>
    <p:spTree>
      <p:nvGrpSpPr>
        <p:cNvPr id="1" name=""/>
        <p:cNvGrpSpPr/>
        <p:nvPr/>
      </p:nvGrpSpPr>
      <p:grpSpPr>
        <a:xfrm>
          <a:off x="0" y="0"/>
          <a:ext cx="0" cy="0"/>
          <a:chOff x="0" y="0"/>
          <a:chExt cx="0" cy="0"/>
        </a:xfrm>
      </p:grpSpPr>
      <p:sp>
        <p:nvSpPr>
          <p:cNvPr id="154" name="Image"/>
          <p:cNvSpPr>
            <a:spLocks noGrp="1"/>
          </p:cNvSpPr>
          <p:nvPr>
            <p:ph type="pic" idx="21"/>
          </p:nvPr>
        </p:nvSpPr>
        <p:spPr>
          <a:xfrm>
            <a:off x="-6246499" y="-3012952"/>
            <a:ext cx="30666945" cy="20444632"/>
          </a:xfrm>
          <a:prstGeom prst="rect">
            <a:avLst/>
          </a:prstGeom>
        </p:spPr>
        <p:txBody>
          <a:bodyPr lIns="91439" tIns="45719" rIns="91439" bIns="45719" anchor="t"/>
          <a:lstStyle/>
          <a:p>
            <a:endParaRPr/>
          </a:p>
        </p:txBody>
      </p:sp>
      <p:sp>
        <p:nvSpPr>
          <p:cNvPr id="155" name="Shape"/>
          <p:cNvSpPr>
            <a:spLocks noGrp="1"/>
          </p:cNvSpPr>
          <p:nvPr>
            <p:ph type="body" idx="22"/>
          </p:nvPr>
        </p:nvSpPr>
        <p:spPr>
          <a:xfrm>
            <a:off x="-23273" y="-15641"/>
            <a:ext cx="24430554" cy="13747281"/>
          </a:xfrm>
          <a:custGeom>
            <a:avLst/>
            <a:gdLst/>
            <a:ahLst/>
            <a:cxnLst>
              <a:cxn ang="0">
                <a:pos x="wd2" y="hd2"/>
              </a:cxn>
              <a:cxn ang="5400000">
                <a:pos x="wd2" y="hd2"/>
              </a:cxn>
              <a:cxn ang="10800000">
                <a:pos x="wd2" y="hd2"/>
              </a:cxn>
              <a:cxn ang="16200000">
                <a:pos x="wd2" y="hd2"/>
              </a:cxn>
            </a:cxnLst>
            <a:rect l="0" t="0" r="r" b="b"/>
            <a:pathLst>
              <a:path w="21600" h="21600" extrusionOk="0">
                <a:moveTo>
                  <a:pt x="13215" y="53"/>
                </a:moveTo>
                <a:lnTo>
                  <a:pt x="13218" y="8966"/>
                </a:lnTo>
                <a:lnTo>
                  <a:pt x="18943" y="8983"/>
                </a:lnTo>
                <a:lnTo>
                  <a:pt x="17940" y="16012"/>
                </a:lnTo>
                <a:lnTo>
                  <a:pt x="9275" y="15996"/>
                </a:lnTo>
                <a:lnTo>
                  <a:pt x="9261" y="17"/>
                </a:lnTo>
                <a:lnTo>
                  <a:pt x="0" y="0"/>
                </a:lnTo>
                <a:lnTo>
                  <a:pt x="10" y="21600"/>
                </a:lnTo>
                <a:lnTo>
                  <a:pt x="21600" y="21559"/>
                </a:lnTo>
                <a:lnTo>
                  <a:pt x="21598" y="36"/>
                </a:lnTo>
                <a:lnTo>
                  <a:pt x="13215" y="53"/>
                </a:lnTo>
                <a:close/>
              </a:path>
            </a:pathLst>
          </a:custGeom>
          <a:gradFill>
            <a:gsLst>
              <a:gs pos="0">
                <a:srgbClr val="D60D47">
                  <a:alpha val="45000"/>
                </a:srgbClr>
              </a:gs>
              <a:gs pos="47559">
                <a:srgbClr val="7D1753">
                  <a:alpha val="45000"/>
                </a:srgbClr>
              </a:gs>
              <a:gs pos="100000">
                <a:srgbClr val="24215E">
                  <a:alpha val="45000"/>
                </a:srgbClr>
              </a:gs>
            </a:gsLst>
            <a:lin ang="21586652"/>
          </a:gradFill>
        </p:spPr>
        <p:txBody>
          <a:bodyPr/>
          <a:lstStyle/>
          <a:p>
            <a:pPr marL="0" marR="0" algn="ctr">
              <a:lnSpc>
                <a:spcPct val="100000"/>
              </a:lnSpc>
              <a:defRPr sz="3000">
                <a:solidFill>
                  <a:srgbClr val="24235B"/>
                </a:solidFill>
                <a:latin typeface="Avenir Light"/>
                <a:ea typeface="Avenir Light"/>
                <a:cs typeface="Avenir Light"/>
                <a:sym typeface="Avenir Light"/>
              </a:defRPr>
            </a:pPr>
            <a:endParaRPr/>
          </a:p>
        </p:txBody>
      </p:sp>
      <p:sp>
        <p:nvSpPr>
          <p:cNvPr id="156" name="Slide Number"/>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a:t>
            </a:fld>
            <a:endParaRPr/>
          </a:p>
        </p:txBody>
      </p:sp>
    </p:spTree>
    <p:extLst>
      <p:ext uri="{BB962C8B-B14F-4D97-AF65-F5344CB8AC3E}">
        <p14:creationId xmlns:p14="http://schemas.microsoft.com/office/powerpoint/2010/main" val="3607322178"/>
      </p:ext>
    </p:extLst>
  </p:cSld>
  <p:clrMapOvr>
    <a:masterClrMapping/>
  </p:clrMapOvr>
  <p:transition spd="med">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Image &amp; Text 1">
    <p:bg>
      <p:bgPr>
        <a:solidFill>
          <a:srgbClr val="FFFFFF"/>
        </a:solidFill>
        <a:effectLst/>
      </p:bgPr>
    </p:bg>
    <p:spTree>
      <p:nvGrpSpPr>
        <p:cNvPr id="1" name=""/>
        <p:cNvGrpSpPr/>
        <p:nvPr/>
      </p:nvGrpSpPr>
      <p:grpSpPr>
        <a:xfrm>
          <a:off x="0" y="0"/>
          <a:ext cx="0" cy="0"/>
          <a:chOff x="0" y="0"/>
          <a:chExt cx="0" cy="0"/>
        </a:xfrm>
      </p:grpSpPr>
      <p:sp>
        <p:nvSpPr>
          <p:cNvPr id="163" name="Image"/>
          <p:cNvSpPr>
            <a:spLocks noGrp="1"/>
          </p:cNvSpPr>
          <p:nvPr>
            <p:ph type="pic" idx="21"/>
          </p:nvPr>
        </p:nvSpPr>
        <p:spPr>
          <a:xfrm>
            <a:off x="-6246499" y="-3012952"/>
            <a:ext cx="30666945" cy="20444632"/>
          </a:xfrm>
          <a:prstGeom prst="rect">
            <a:avLst/>
          </a:prstGeom>
        </p:spPr>
        <p:txBody>
          <a:bodyPr lIns="91439" tIns="45719" rIns="91439" bIns="45719" anchor="t"/>
          <a:lstStyle/>
          <a:p>
            <a:endParaRPr/>
          </a:p>
        </p:txBody>
      </p:sp>
      <p:sp>
        <p:nvSpPr>
          <p:cNvPr id="164" name="Shape"/>
          <p:cNvSpPr>
            <a:spLocks noGrp="1"/>
          </p:cNvSpPr>
          <p:nvPr>
            <p:ph type="body" idx="22"/>
          </p:nvPr>
        </p:nvSpPr>
        <p:spPr>
          <a:xfrm>
            <a:off x="-23273" y="-15641"/>
            <a:ext cx="24430554" cy="13747281"/>
          </a:xfrm>
          <a:custGeom>
            <a:avLst/>
            <a:gdLst/>
            <a:ahLst/>
            <a:cxnLst>
              <a:cxn ang="0">
                <a:pos x="wd2" y="hd2"/>
              </a:cxn>
              <a:cxn ang="5400000">
                <a:pos x="wd2" y="hd2"/>
              </a:cxn>
              <a:cxn ang="10800000">
                <a:pos x="wd2" y="hd2"/>
              </a:cxn>
              <a:cxn ang="16200000">
                <a:pos x="wd2" y="hd2"/>
              </a:cxn>
            </a:cxnLst>
            <a:rect l="0" t="0" r="r" b="b"/>
            <a:pathLst>
              <a:path w="21600" h="21600" extrusionOk="0">
                <a:moveTo>
                  <a:pt x="13215" y="53"/>
                </a:moveTo>
                <a:lnTo>
                  <a:pt x="13218" y="8966"/>
                </a:lnTo>
                <a:lnTo>
                  <a:pt x="18943" y="8983"/>
                </a:lnTo>
                <a:lnTo>
                  <a:pt x="17940" y="16012"/>
                </a:lnTo>
                <a:lnTo>
                  <a:pt x="9275" y="15996"/>
                </a:lnTo>
                <a:lnTo>
                  <a:pt x="9261" y="17"/>
                </a:lnTo>
                <a:lnTo>
                  <a:pt x="0" y="0"/>
                </a:lnTo>
                <a:lnTo>
                  <a:pt x="10" y="21600"/>
                </a:lnTo>
                <a:lnTo>
                  <a:pt x="21600" y="21559"/>
                </a:lnTo>
                <a:lnTo>
                  <a:pt x="21598" y="36"/>
                </a:lnTo>
                <a:lnTo>
                  <a:pt x="13215" y="53"/>
                </a:lnTo>
                <a:close/>
              </a:path>
            </a:pathLst>
          </a:custGeom>
          <a:gradFill>
            <a:gsLst>
              <a:gs pos="0">
                <a:srgbClr val="D60D47">
                  <a:alpha val="45000"/>
                </a:srgbClr>
              </a:gs>
              <a:gs pos="47559">
                <a:srgbClr val="7D1753">
                  <a:alpha val="45000"/>
                </a:srgbClr>
              </a:gs>
              <a:gs pos="100000">
                <a:srgbClr val="24215E">
                  <a:alpha val="45000"/>
                </a:srgbClr>
              </a:gs>
            </a:gsLst>
            <a:lin ang="21586652"/>
          </a:gradFill>
        </p:spPr>
        <p:txBody>
          <a:bodyPr/>
          <a:lstStyle/>
          <a:p>
            <a:pPr marL="0" marR="0" algn="ctr">
              <a:lnSpc>
                <a:spcPct val="100000"/>
              </a:lnSpc>
              <a:defRPr sz="3000">
                <a:solidFill>
                  <a:srgbClr val="24235B"/>
                </a:solidFill>
                <a:latin typeface="Avenir Light"/>
                <a:ea typeface="Avenir Light"/>
                <a:cs typeface="Avenir Light"/>
                <a:sym typeface="Avenir Light"/>
              </a:defRPr>
            </a:pPr>
            <a:endParaRPr/>
          </a:p>
        </p:txBody>
      </p:sp>
      <p:sp>
        <p:nvSpPr>
          <p:cNvPr id="165" name="Title Text"/>
          <p:cNvSpPr txBox="1">
            <a:spLocks noGrp="1"/>
          </p:cNvSpPr>
          <p:nvPr>
            <p:ph type="title"/>
          </p:nvPr>
        </p:nvSpPr>
        <p:spPr>
          <a:xfrm>
            <a:off x="1016000" y="762000"/>
            <a:ext cx="8890000" cy="8890000"/>
          </a:xfrm>
          <a:prstGeom prst="rect">
            <a:avLst/>
          </a:prstGeom>
        </p:spPr>
        <p:txBody>
          <a:bodyPr/>
          <a:lstStyle>
            <a:lvl1pPr>
              <a:defRPr>
                <a:solidFill>
                  <a:srgbClr val="FFFFFF"/>
                </a:solidFill>
                <a:latin typeface="Lato Black"/>
                <a:ea typeface="Lato Black"/>
                <a:cs typeface="Lato Black"/>
                <a:sym typeface="Lato Black"/>
              </a:defRPr>
            </a:lvl1pPr>
          </a:lstStyle>
          <a:p>
            <a:r>
              <a:t>Title Text</a:t>
            </a:r>
          </a:p>
        </p:txBody>
      </p:sp>
      <p:sp>
        <p:nvSpPr>
          <p:cNvPr id="166" name="Slide Number"/>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a:t>
            </a:fld>
            <a:endParaRPr/>
          </a:p>
        </p:txBody>
      </p:sp>
    </p:spTree>
    <p:extLst>
      <p:ext uri="{BB962C8B-B14F-4D97-AF65-F5344CB8AC3E}">
        <p14:creationId xmlns:p14="http://schemas.microsoft.com/office/powerpoint/2010/main" val="1311892492"/>
      </p:ext>
    </p:extLst>
  </p:cSld>
  <p:clrMapOvr>
    <a:masterClrMapping/>
  </p:clrMapOvr>
  <p:transition spd="med">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Image &amp; Text 2">
    <p:bg>
      <p:bgPr>
        <a:solidFill>
          <a:srgbClr val="FFFFFF"/>
        </a:solidFill>
        <a:effectLst/>
      </p:bgPr>
    </p:bg>
    <p:spTree>
      <p:nvGrpSpPr>
        <p:cNvPr id="1" name=""/>
        <p:cNvGrpSpPr/>
        <p:nvPr/>
      </p:nvGrpSpPr>
      <p:grpSpPr>
        <a:xfrm>
          <a:off x="0" y="0"/>
          <a:ext cx="0" cy="0"/>
          <a:chOff x="0" y="0"/>
          <a:chExt cx="0" cy="0"/>
        </a:xfrm>
      </p:grpSpPr>
      <p:sp>
        <p:nvSpPr>
          <p:cNvPr id="173" name="Title Text"/>
          <p:cNvSpPr txBox="1">
            <a:spLocks noGrp="1"/>
          </p:cNvSpPr>
          <p:nvPr>
            <p:ph type="title"/>
          </p:nvPr>
        </p:nvSpPr>
        <p:spPr>
          <a:xfrm>
            <a:off x="1016000" y="762000"/>
            <a:ext cx="11430000" cy="11430000"/>
          </a:xfrm>
          <a:prstGeom prst="rect">
            <a:avLst/>
          </a:prstGeom>
        </p:spPr>
        <p:txBody>
          <a:bodyPr/>
          <a:lstStyle>
            <a:lvl1pPr>
              <a:defRPr>
                <a:latin typeface="Lato Black"/>
                <a:ea typeface="Lato Black"/>
                <a:cs typeface="Lato Black"/>
                <a:sym typeface="Lato Black"/>
              </a:defRPr>
            </a:lvl1pPr>
          </a:lstStyle>
          <a:p>
            <a:r>
              <a:t>Title Text</a:t>
            </a:r>
          </a:p>
        </p:txBody>
      </p:sp>
      <p:sp>
        <p:nvSpPr>
          <p:cNvPr id="174" name="Image"/>
          <p:cNvSpPr>
            <a:spLocks noGrp="1"/>
          </p:cNvSpPr>
          <p:nvPr>
            <p:ph type="pic" idx="21"/>
          </p:nvPr>
        </p:nvSpPr>
        <p:spPr>
          <a:xfrm>
            <a:off x="-692145" y="-3364316"/>
            <a:ext cx="30666944" cy="20444632"/>
          </a:xfrm>
          <a:prstGeom prst="rect">
            <a:avLst/>
          </a:prstGeom>
        </p:spPr>
        <p:txBody>
          <a:bodyPr lIns="91439" tIns="45719" rIns="91439" bIns="45719" anchor="t"/>
          <a:lstStyle/>
          <a:p>
            <a:endParaRPr/>
          </a:p>
        </p:txBody>
      </p:sp>
      <p:sp>
        <p:nvSpPr>
          <p:cNvPr id="175" name="Shape"/>
          <p:cNvSpPr/>
          <p:nvPr/>
        </p:nvSpPr>
        <p:spPr>
          <a:xfrm>
            <a:off x="-16764" y="11563220"/>
            <a:ext cx="1850948" cy="2156085"/>
          </a:xfrm>
          <a:custGeom>
            <a:avLst/>
            <a:gdLst/>
            <a:ahLst/>
            <a:cxnLst>
              <a:cxn ang="0">
                <a:pos x="wd2" y="hd2"/>
              </a:cxn>
              <a:cxn ang="5400000">
                <a:pos x="wd2" y="hd2"/>
              </a:cxn>
              <a:cxn ang="10800000">
                <a:pos x="wd2" y="hd2"/>
              </a:cxn>
              <a:cxn ang="16200000">
                <a:pos x="wd2" y="hd2"/>
              </a:cxn>
            </a:cxnLst>
            <a:rect l="0" t="0" r="r" b="b"/>
            <a:pathLst>
              <a:path w="21600" h="21600" extrusionOk="0">
                <a:moveTo>
                  <a:pt x="44" y="87"/>
                </a:moveTo>
                <a:lnTo>
                  <a:pt x="9676" y="0"/>
                </a:lnTo>
                <a:lnTo>
                  <a:pt x="9686" y="14593"/>
                </a:lnTo>
                <a:lnTo>
                  <a:pt x="21600" y="14611"/>
                </a:lnTo>
                <a:lnTo>
                  <a:pt x="19242" y="21563"/>
                </a:lnTo>
                <a:lnTo>
                  <a:pt x="0" y="21600"/>
                </a:lnTo>
                <a:lnTo>
                  <a:pt x="44" y="87"/>
                </a:lnTo>
                <a:close/>
              </a:path>
            </a:pathLst>
          </a:custGeom>
          <a:gradFill>
            <a:gsLst>
              <a:gs pos="0">
                <a:srgbClr val="D60D47">
                  <a:alpha val="45000"/>
                </a:srgbClr>
              </a:gs>
              <a:gs pos="47559">
                <a:srgbClr val="7D1753">
                  <a:alpha val="45000"/>
                </a:srgbClr>
              </a:gs>
              <a:gs pos="100000">
                <a:srgbClr val="24215E">
                  <a:alpha val="45000"/>
                </a:srgbClr>
              </a:gs>
            </a:gsLst>
            <a:lin ang="21586652"/>
          </a:gradFill>
          <a:ln w="25400">
            <a:solidFill>
              <a:srgbClr val="7E2250">
                <a:alpha val="5637"/>
              </a:srgbClr>
            </a:solidFill>
            <a:miter lim="400000"/>
          </a:ln>
        </p:spPr>
        <p:txBody>
          <a:bodyPr lIns="50800" tIns="50800" rIns="50800" bIns="50800" anchor="ctr"/>
          <a:lstStyle/>
          <a:p>
            <a:pPr marL="0" marR="0">
              <a:defRPr sz="3200">
                <a:latin typeface="Avenir Book"/>
                <a:ea typeface="Avenir Book"/>
                <a:cs typeface="Avenir Book"/>
                <a:sym typeface="Avenir Book"/>
              </a:defRPr>
            </a:pPr>
            <a:endParaRPr/>
          </a:p>
        </p:txBody>
      </p:sp>
      <p:sp>
        <p:nvSpPr>
          <p:cNvPr id="176" name="Shape"/>
          <p:cNvSpPr>
            <a:spLocks noGrp="1"/>
          </p:cNvSpPr>
          <p:nvPr>
            <p:ph type="body" idx="22"/>
          </p:nvPr>
        </p:nvSpPr>
        <p:spPr>
          <a:xfrm>
            <a:off x="12940198" y="-38730"/>
            <a:ext cx="11460147" cy="13777805"/>
          </a:xfrm>
          <a:custGeom>
            <a:avLst/>
            <a:gdLst/>
            <a:ahLst/>
            <a:cxnLst>
              <a:cxn ang="0">
                <a:pos x="wd2" y="hd2"/>
              </a:cxn>
              <a:cxn ang="5400000">
                <a:pos x="wd2" y="hd2"/>
              </a:cxn>
              <a:cxn ang="10800000">
                <a:pos x="wd2" y="hd2"/>
              </a:cxn>
              <a:cxn ang="16200000">
                <a:pos x="wd2" y="hd2"/>
              </a:cxn>
            </a:cxnLst>
            <a:rect l="0" t="0" r="r" b="b"/>
            <a:pathLst>
              <a:path w="21600" h="21600" extrusionOk="0">
                <a:moveTo>
                  <a:pt x="35" y="84"/>
                </a:moveTo>
                <a:lnTo>
                  <a:pt x="0" y="21588"/>
                </a:lnTo>
                <a:lnTo>
                  <a:pt x="21600" y="21600"/>
                </a:lnTo>
                <a:lnTo>
                  <a:pt x="21571" y="0"/>
                </a:lnTo>
                <a:lnTo>
                  <a:pt x="12939" y="31"/>
                </a:lnTo>
                <a:lnTo>
                  <a:pt x="12956" y="8429"/>
                </a:lnTo>
                <a:lnTo>
                  <a:pt x="19382" y="8393"/>
                </a:lnTo>
                <a:lnTo>
                  <a:pt x="18120" y="12249"/>
                </a:lnTo>
                <a:lnTo>
                  <a:pt x="7609" y="12312"/>
                </a:lnTo>
                <a:lnTo>
                  <a:pt x="7592" y="79"/>
                </a:lnTo>
                <a:lnTo>
                  <a:pt x="35" y="84"/>
                </a:lnTo>
                <a:close/>
              </a:path>
            </a:pathLst>
          </a:custGeom>
          <a:gradFill>
            <a:gsLst>
              <a:gs pos="0">
                <a:srgbClr val="D60D47">
                  <a:alpha val="45000"/>
                </a:srgbClr>
              </a:gs>
              <a:gs pos="47559">
                <a:srgbClr val="7D1753">
                  <a:alpha val="45000"/>
                </a:srgbClr>
              </a:gs>
              <a:gs pos="100000">
                <a:srgbClr val="24215E">
                  <a:alpha val="45000"/>
                </a:srgbClr>
              </a:gs>
            </a:gsLst>
            <a:lin ang="21586652"/>
          </a:gradFill>
        </p:spPr>
        <p:txBody>
          <a:bodyPr/>
          <a:lstStyle/>
          <a:p>
            <a:pPr marL="0" marR="0" algn="ctr">
              <a:lnSpc>
                <a:spcPct val="100000"/>
              </a:lnSpc>
              <a:defRPr sz="3000">
                <a:solidFill>
                  <a:srgbClr val="24235B"/>
                </a:solidFill>
                <a:latin typeface="Avenir Light"/>
                <a:ea typeface="Avenir Light"/>
                <a:cs typeface="Avenir Light"/>
                <a:sym typeface="Avenir Light"/>
              </a:defRPr>
            </a:pPr>
            <a:endParaRPr/>
          </a:p>
        </p:txBody>
      </p:sp>
      <p:sp>
        <p:nvSpPr>
          <p:cNvPr id="177" name="Slide Number"/>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a:t>
            </a:fld>
            <a:endParaRPr/>
          </a:p>
        </p:txBody>
      </p:sp>
    </p:spTree>
    <p:extLst>
      <p:ext uri="{BB962C8B-B14F-4D97-AF65-F5344CB8AC3E}">
        <p14:creationId xmlns:p14="http://schemas.microsoft.com/office/powerpoint/2010/main" val="160847825"/>
      </p:ext>
    </p:extLst>
  </p:cSld>
  <p:clrMapOvr>
    <a:masterClrMapping/>
  </p:clrMapOvr>
  <p:transition spd="med">
    <p:pull/>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10" Type="http://schemas.openxmlformats.org/officeDocument/2006/relationships/theme" Target="../theme/theme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 name="Rectangle"/>
          <p:cNvSpPr/>
          <p:nvPr/>
        </p:nvSpPr>
        <p:spPr>
          <a:xfrm>
            <a:off x="-12700" y="0"/>
            <a:ext cx="24409399" cy="13716000"/>
          </a:xfrm>
          <a:prstGeom prst="rect">
            <a:avLst/>
          </a:prstGeom>
          <a:gradFill>
            <a:gsLst>
              <a:gs pos="0">
                <a:srgbClr val="D60D47"/>
              </a:gs>
              <a:gs pos="47450">
                <a:srgbClr val="7D1753"/>
              </a:gs>
              <a:gs pos="99772">
                <a:srgbClr val="24215E"/>
              </a:gs>
            </a:gsLst>
            <a:lin ang="21586652"/>
          </a:gradFill>
          <a:ln w="12700">
            <a:miter lim="400000"/>
          </a:ln>
        </p:spPr>
        <p:txBody>
          <a:bodyPr lIns="50800" tIns="50800" rIns="50800" bIns="50800" anchor="ctr"/>
          <a:lstStyle/>
          <a:p>
            <a:pPr marL="0" marR="0">
              <a:defRPr sz="3000">
                <a:solidFill>
                  <a:srgbClr val="24235B"/>
                </a:solidFill>
                <a:latin typeface="Avenir Light"/>
                <a:ea typeface="Avenir Light"/>
                <a:cs typeface="Avenir Light"/>
                <a:sym typeface="Avenir Light"/>
              </a:defRPr>
            </a:pPr>
            <a:endParaRPr/>
          </a:p>
        </p:txBody>
      </p:sp>
      <p:sp>
        <p:nvSpPr>
          <p:cNvPr id="3" name="Body Level One…"/>
          <p:cNvSpPr txBox="1">
            <a:spLocks noGrp="1"/>
          </p:cNvSpPr>
          <p:nvPr>
            <p:ph type="body" idx="1"/>
          </p:nvPr>
        </p:nvSpPr>
        <p:spPr>
          <a:xfrm>
            <a:off x="1016000" y="762000"/>
            <a:ext cx="22860000" cy="12192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23644148" y="13081000"/>
            <a:ext cx="408941" cy="406400"/>
          </a:xfrm>
          <a:prstGeom prst="rect">
            <a:avLst/>
          </a:prstGeom>
          <a:ln w="12700">
            <a:miter lim="400000"/>
          </a:ln>
        </p:spPr>
        <p:txBody>
          <a:bodyPr wrap="none" lIns="50800" tIns="50800" rIns="50800" bIns="50800">
            <a:spAutoFit/>
          </a:bodyPr>
          <a:lstStyle>
            <a:lvl1pPr marL="0" marR="0">
              <a:defRPr sz="2000">
                <a:solidFill>
                  <a:srgbClr val="FFFFFF"/>
                </a:solidFill>
              </a:defRPr>
            </a:lvl1pPr>
          </a:lstStyle>
          <a:p>
            <a:fld id="{86CB4B4D-7CA3-9044-876B-883B54F8677D}" type="slidenum">
              <a:t>‹#›</a:t>
            </a:fld>
            <a:endParaRPr/>
          </a:p>
        </p:txBody>
      </p:sp>
      <p:sp>
        <p:nvSpPr>
          <p:cNvPr id="5" name="Title Text"/>
          <p:cNvSpPr txBox="1">
            <a:spLocks noGrp="1"/>
          </p:cNvSpPr>
          <p:nvPr>
            <p:ph type="title"/>
          </p:nvPr>
        </p:nvSpPr>
        <p:spPr>
          <a:xfrm>
            <a:off x="762000" y="114300"/>
            <a:ext cx="22860000" cy="3175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p>
            <a:r>
              <a:t>Title Text</a:t>
            </a:r>
          </a:p>
        </p:txBody>
      </p:sp>
    </p:spTree>
  </p:cSld>
  <p:clrMap bg1="lt1" tx1="dk1" bg2="lt2" tx2="dk2" accent1="accent1" accent2="accent2" accent3="accent3" accent4="accent4" accent5="accent5" accent6="accent6" hlink="hlink" folHlink="folHlink"/>
  <p:sldLayoutIdLst>
    <p:sldLayoutId id="2147483667" r:id="rId1"/>
    <p:sldLayoutId id="2147483668" r:id="rId2"/>
  </p:sldLayoutIdLst>
  <p:transition spd="med">
    <p:pull/>
  </p:transition>
  <p:hf hdr="0" ftr="0" dt="0"/>
  <p:txStyles>
    <p:titleStyle>
      <a:lvl1pPr marL="127000" marR="127000" indent="0" algn="l" defTabSz="825500" latinLnBrk="0">
        <a:lnSpc>
          <a:spcPct val="100000"/>
        </a:lnSpc>
        <a:spcBef>
          <a:spcPts val="0"/>
        </a:spcBef>
        <a:spcAft>
          <a:spcPts val="0"/>
        </a:spcAft>
        <a:buClrTx/>
        <a:buSzTx/>
        <a:buFontTx/>
        <a:buNone/>
        <a:tabLst/>
        <a:defRPr sz="8000" b="0" i="0" u="none" strike="noStrike" cap="none" spc="0" baseline="0">
          <a:solidFill>
            <a:srgbClr val="000000"/>
          </a:solidFill>
          <a:uFillTx/>
          <a:latin typeface="Avenir Book"/>
          <a:ea typeface="Avenir Book"/>
          <a:cs typeface="Avenir Book"/>
          <a:sym typeface="Avenir Book"/>
        </a:defRPr>
      </a:lvl1pPr>
      <a:lvl2pPr marL="127000" marR="127000" indent="228600" algn="l" defTabSz="825500" latinLnBrk="0">
        <a:lnSpc>
          <a:spcPct val="100000"/>
        </a:lnSpc>
        <a:spcBef>
          <a:spcPts val="0"/>
        </a:spcBef>
        <a:spcAft>
          <a:spcPts val="0"/>
        </a:spcAft>
        <a:buClrTx/>
        <a:buSzTx/>
        <a:buFontTx/>
        <a:buNone/>
        <a:tabLst/>
        <a:defRPr sz="8000" b="0" i="0" u="none" strike="noStrike" cap="none" spc="0" baseline="0">
          <a:solidFill>
            <a:srgbClr val="000000"/>
          </a:solidFill>
          <a:uFillTx/>
          <a:latin typeface="Avenir Book"/>
          <a:ea typeface="Avenir Book"/>
          <a:cs typeface="Avenir Book"/>
          <a:sym typeface="Avenir Book"/>
        </a:defRPr>
      </a:lvl2pPr>
      <a:lvl3pPr marL="127000" marR="127000" indent="457200" algn="l" defTabSz="825500" latinLnBrk="0">
        <a:lnSpc>
          <a:spcPct val="100000"/>
        </a:lnSpc>
        <a:spcBef>
          <a:spcPts val="0"/>
        </a:spcBef>
        <a:spcAft>
          <a:spcPts val="0"/>
        </a:spcAft>
        <a:buClrTx/>
        <a:buSzTx/>
        <a:buFontTx/>
        <a:buNone/>
        <a:tabLst/>
        <a:defRPr sz="8000" b="0" i="0" u="none" strike="noStrike" cap="none" spc="0" baseline="0">
          <a:solidFill>
            <a:srgbClr val="000000"/>
          </a:solidFill>
          <a:uFillTx/>
          <a:latin typeface="Avenir Book"/>
          <a:ea typeface="Avenir Book"/>
          <a:cs typeface="Avenir Book"/>
          <a:sym typeface="Avenir Book"/>
        </a:defRPr>
      </a:lvl3pPr>
      <a:lvl4pPr marL="127000" marR="127000" indent="685800" algn="l" defTabSz="825500" latinLnBrk="0">
        <a:lnSpc>
          <a:spcPct val="100000"/>
        </a:lnSpc>
        <a:spcBef>
          <a:spcPts val="0"/>
        </a:spcBef>
        <a:spcAft>
          <a:spcPts val="0"/>
        </a:spcAft>
        <a:buClrTx/>
        <a:buSzTx/>
        <a:buFontTx/>
        <a:buNone/>
        <a:tabLst/>
        <a:defRPr sz="8000" b="0" i="0" u="none" strike="noStrike" cap="none" spc="0" baseline="0">
          <a:solidFill>
            <a:srgbClr val="000000"/>
          </a:solidFill>
          <a:uFillTx/>
          <a:latin typeface="Avenir Book"/>
          <a:ea typeface="Avenir Book"/>
          <a:cs typeface="Avenir Book"/>
          <a:sym typeface="Avenir Book"/>
        </a:defRPr>
      </a:lvl4pPr>
      <a:lvl5pPr marL="127000" marR="127000" indent="914400" algn="l" defTabSz="825500" latinLnBrk="0">
        <a:lnSpc>
          <a:spcPct val="100000"/>
        </a:lnSpc>
        <a:spcBef>
          <a:spcPts val="0"/>
        </a:spcBef>
        <a:spcAft>
          <a:spcPts val="0"/>
        </a:spcAft>
        <a:buClrTx/>
        <a:buSzTx/>
        <a:buFontTx/>
        <a:buNone/>
        <a:tabLst/>
        <a:defRPr sz="8000" b="0" i="0" u="none" strike="noStrike" cap="none" spc="0" baseline="0">
          <a:solidFill>
            <a:srgbClr val="000000"/>
          </a:solidFill>
          <a:uFillTx/>
          <a:latin typeface="Avenir Book"/>
          <a:ea typeface="Avenir Book"/>
          <a:cs typeface="Avenir Book"/>
          <a:sym typeface="Avenir Book"/>
        </a:defRPr>
      </a:lvl5pPr>
      <a:lvl6pPr marL="127000" marR="127000" indent="1143000" algn="l" defTabSz="825500" latinLnBrk="0">
        <a:lnSpc>
          <a:spcPct val="100000"/>
        </a:lnSpc>
        <a:spcBef>
          <a:spcPts val="0"/>
        </a:spcBef>
        <a:spcAft>
          <a:spcPts val="0"/>
        </a:spcAft>
        <a:buClrTx/>
        <a:buSzTx/>
        <a:buFontTx/>
        <a:buNone/>
        <a:tabLst/>
        <a:defRPr sz="8000" b="0" i="0" u="none" strike="noStrike" cap="none" spc="0" baseline="0">
          <a:solidFill>
            <a:srgbClr val="000000"/>
          </a:solidFill>
          <a:uFillTx/>
          <a:latin typeface="Avenir Book"/>
          <a:ea typeface="Avenir Book"/>
          <a:cs typeface="Avenir Book"/>
          <a:sym typeface="Avenir Book"/>
        </a:defRPr>
      </a:lvl6pPr>
      <a:lvl7pPr marL="127000" marR="127000" indent="1371600" algn="l" defTabSz="825500" latinLnBrk="0">
        <a:lnSpc>
          <a:spcPct val="100000"/>
        </a:lnSpc>
        <a:spcBef>
          <a:spcPts val="0"/>
        </a:spcBef>
        <a:spcAft>
          <a:spcPts val="0"/>
        </a:spcAft>
        <a:buClrTx/>
        <a:buSzTx/>
        <a:buFontTx/>
        <a:buNone/>
        <a:tabLst/>
        <a:defRPr sz="8000" b="0" i="0" u="none" strike="noStrike" cap="none" spc="0" baseline="0">
          <a:solidFill>
            <a:srgbClr val="000000"/>
          </a:solidFill>
          <a:uFillTx/>
          <a:latin typeface="Avenir Book"/>
          <a:ea typeface="Avenir Book"/>
          <a:cs typeface="Avenir Book"/>
          <a:sym typeface="Avenir Book"/>
        </a:defRPr>
      </a:lvl7pPr>
      <a:lvl8pPr marL="127000" marR="127000" indent="1600200" algn="l" defTabSz="825500" latinLnBrk="0">
        <a:lnSpc>
          <a:spcPct val="100000"/>
        </a:lnSpc>
        <a:spcBef>
          <a:spcPts val="0"/>
        </a:spcBef>
        <a:spcAft>
          <a:spcPts val="0"/>
        </a:spcAft>
        <a:buClrTx/>
        <a:buSzTx/>
        <a:buFontTx/>
        <a:buNone/>
        <a:tabLst/>
        <a:defRPr sz="8000" b="0" i="0" u="none" strike="noStrike" cap="none" spc="0" baseline="0">
          <a:solidFill>
            <a:srgbClr val="000000"/>
          </a:solidFill>
          <a:uFillTx/>
          <a:latin typeface="Avenir Book"/>
          <a:ea typeface="Avenir Book"/>
          <a:cs typeface="Avenir Book"/>
          <a:sym typeface="Avenir Book"/>
        </a:defRPr>
      </a:lvl8pPr>
      <a:lvl9pPr marL="127000" marR="127000" indent="1828800" algn="l" defTabSz="825500" latinLnBrk="0">
        <a:lnSpc>
          <a:spcPct val="100000"/>
        </a:lnSpc>
        <a:spcBef>
          <a:spcPts val="0"/>
        </a:spcBef>
        <a:spcAft>
          <a:spcPts val="0"/>
        </a:spcAft>
        <a:buClrTx/>
        <a:buSzTx/>
        <a:buFontTx/>
        <a:buNone/>
        <a:tabLst/>
        <a:defRPr sz="8000" b="0" i="0" u="none" strike="noStrike" cap="none" spc="0" baseline="0">
          <a:solidFill>
            <a:srgbClr val="000000"/>
          </a:solidFill>
          <a:uFillTx/>
          <a:latin typeface="Avenir Book"/>
          <a:ea typeface="Avenir Book"/>
          <a:cs typeface="Avenir Book"/>
          <a:sym typeface="Avenir Book"/>
        </a:defRPr>
      </a:lvl9pPr>
    </p:titleStyle>
    <p:bodyStyle>
      <a:lvl1pPr marL="127000" marR="127000" indent="0" algn="l" defTabSz="825500" latinLnBrk="0">
        <a:lnSpc>
          <a:spcPct val="120000"/>
        </a:lnSpc>
        <a:spcBef>
          <a:spcPts val="0"/>
        </a:spcBef>
        <a:spcAft>
          <a:spcPts val="0"/>
        </a:spcAft>
        <a:buClrTx/>
        <a:buSzTx/>
        <a:buFontTx/>
        <a:buNone/>
        <a:tabLst/>
        <a:defRPr sz="8000" b="0" i="0" u="none" strike="noStrike" cap="none" spc="0" baseline="0">
          <a:solidFill>
            <a:srgbClr val="FFFFFF"/>
          </a:solidFill>
          <a:uFillTx/>
          <a:latin typeface="Lato Black"/>
          <a:ea typeface="Lato Black"/>
          <a:cs typeface="Lato Black"/>
          <a:sym typeface="Lato Black"/>
        </a:defRPr>
      </a:lvl1pPr>
      <a:lvl2pPr marL="127000" marR="127000" indent="228600" algn="l" defTabSz="825500" latinLnBrk="0">
        <a:lnSpc>
          <a:spcPct val="120000"/>
        </a:lnSpc>
        <a:spcBef>
          <a:spcPts val="0"/>
        </a:spcBef>
        <a:spcAft>
          <a:spcPts val="0"/>
        </a:spcAft>
        <a:buClrTx/>
        <a:buSzTx/>
        <a:buFontTx/>
        <a:buNone/>
        <a:tabLst/>
        <a:defRPr sz="8000" b="0" i="0" u="none" strike="noStrike" cap="none" spc="0" baseline="0">
          <a:solidFill>
            <a:srgbClr val="FFFFFF"/>
          </a:solidFill>
          <a:uFillTx/>
          <a:latin typeface="Lato Black"/>
          <a:ea typeface="Lato Black"/>
          <a:cs typeface="Lato Black"/>
          <a:sym typeface="Lato Black"/>
        </a:defRPr>
      </a:lvl2pPr>
      <a:lvl3pPr marL="127000" marR="127000" indent="457200" algn="l" defTabSz="825500" latinLnBrk="0">
        <a:lnSpc>
          <a:spcPct val="120000"/>
        </a:lnSpc>
        <a:spcBef>
          <a:spcPts val="0"/>
        </a:spcBef>
        <a:spcAft>
          <a:spcPts val="0"/>
        </a:spcAft>
        <a:buClrTx/>
        <a:buSzTx/>
        <a:buFontTx/>
        <a:buNone/>
        <a:tabLst/>
        <a:defRPr sz="8000" b="0" i="0" u="none" strike="noStrike" cap="none" spc="0" baseline="0">
          <a:solidFill>
            <a:srgbClr val="FFFFFF"/>
          </a:solidFill>
          <a:uFillTx/>
          <a:latin typeface="Lato Black"/>
          <a:ea typeface="Lato Black"/>
          <a:cs typeface="Lato Black"/>
          <a:sym typeface="Lato Black"/>
        </a:defRPr>
      </a:lvl3pPr>
      <a:lvl4pPr marL="127000" marR="127000" indent="685800" algn="l" defTabSz="825500" latinLnBrk="0">
        <a:lnSpc>
          <a:spcPct val="120000"/>
        </a:lnSpc>
        <a:spcBef>
          <a:spcPts val="0"/>
        </a:spcBef>
        <a:spcAft>
          <a:spcPts val="0"/>
        </a:spcAft>
        <a:buClrTx/>
        <a:buSzTx/>
        <a:buFontTx/>
        <a:buNone/>
        <a:tabLst/>
        <a:defRPr sz="8000" b="0" i="0" u="none" strike="noStrike" cap="none" spc="0" baseline="0">
          <a:solidFill>
            <a:srgbClr val="FFFFFF"/>
          </a:solidFill>
          <a:uFillTx/>
          <a:latin typeface="Lato Black"/>
          <a:ea typeface="Lato Black"/>
          <a:cs typeface="Lato Black"/>
          <a:sym typeface="Lato Black"/>
        </a:defRPr>
      </a:lvl4pPr>
      <a:lvl5pPr marL="127000" marR="127000" indent="914400" algn="l" defTabSz="825500" latinLnBrk="0">
        <a:lnSpc>
          <a:spcPct val="120000"/>
        </a:lnSpc>
        <a:spcBef>
          <a:spcPts val="0"/>
        </a:spcBef>
        <a:spcAft>
          <a:spcPts val="0"/>
        </a:spcAft>
        <a:buClrTx/>
        <a:buSzTx/>
        <a:buFontTx/>
        <a:buNone/>
        <a:tabLst/>
        <a:defRPr sz="8000" b="0" i="0" u="none" strike="noStrike" cap="none" spc="0" baseline="0">
          <a:solidFill>
            <a:srgbClr val="FFFFFF"/>
          </a:solidFill>
          <a:uFillTx/>
          <a:latin typeface="Lato Black"/>
          <a:ea typeface="Lato Black"/>
          <a:cs typeface="Lato Black"/>
          <a:sym typeface="Lato Black"/>
        </a:defRPr>
      </a:lvl5pPr>
      <a:lvl6pPr marL="127000" marR="127000" indent="1143000" algn="l" defTabSz="825500" latinLnBrk="0">
        <a:lnSpc>
          <a:spcPct val="120000"/>
        </a:lnSpc>
        <a:spcBef>
          <a:spcPts val="0"/>
        </a:spcBef>
        <a:spcAft>
          <a:spcPts val="0"/>
        </a:spcAft>
        <a:buClrTx/>
        <a:buSzTx/>
        <a:buFontTx/>
        <a:buNone/>
        <a:tabLst/>
        <a:defRPr sz="8000" b="0" i="0" u="none" strike="noStrike" cap="none" spc="0" baseline="0">
          <a:solidFill>
            <a:srgbClr val="FFFFFF"/>
          </a:solidFill>
          <a:uFillTx/>
          <a:latin typeface="Lato Black"/>
          <a:ea typeface="Lato Black"/>
          <a:cs typeface="Lato Black"/>
          <a:sym typeface="Lato Black"/>
        </a:defRPr>
      </a:lvl6pPr>
      <a:lvl7pPr marL="127000" marR="127000" indent="1371600" algn="l" defTabSz="825500" latinLnBrk="0">
        <a:lnSpc>
          <a:spcPct val="120000"/>
        </a:lnSpc>
        <a:spcBef>
          <a:spcPts val="0"/>
        </a:spcBef>
        <a:spcAft>
          <a:spcPts val="0"/>
        </a:spcAft>
        <a:buClrTx/>
        <a:buSzTx/>
        <a:buFontTx/>
        <a:buNone/>
        <a:tabLst/>
        <a:defRPr sz="8000" b="0" i="0" u="none" strike="noStrike" cap="none" spc="0" baseline="0">
          <a:solidFill>
            <a:srgbClr val="FFFFFF"/>
          </a:solidFill>
          <a:uFillTx/>
          <a:latin typeface="Lato Black"/>
          <a:ea typeface="Lato Black"/>
          <a:cs typeface="Lato Black"/>
          <a:sym typeface="Lato Black"/>
        </a:defRPr>
      </a:lvl7pPr>
      <a:lvl8pPr marL="127000" marR="127000" indent="1600200" algn="l" defTabSz="825500" latinLnBrk="0">
        <a:lnSpc>
          <a:spcPct val="120000"/>
        </a:lnSpc>
        <a:spcBef>
          <a:spcPts val="0"/>
        </a:spcBef>
        <a:spcAft>
          <a:spcPts val="0"/>
        </a:spcAft>
        <a:buClrTx/>
        <a:buSzTx/>
        <a:buFontTx/>
        <a:buNone/>
        <a:tabLst/>
        <a:defRPr sz="8000" b="0" i="0" u="none" strike="noStrike" cap="none" spc="0" baseline="0">
          <a:solidFill>
            <a:srgbClr val="FFFFFF"/>
          </a:solidFill>
          <a:uFillTx/>
          <a:latin typeface="Lato Black"/>
          <a:ea typeface="Lato Black"/>
          <a:cs typeface="Lato Black"/>
          <a:sym typeface="Lato Black"/>
        </a:defRPr>
      </a:lvl8pPr>
      <a:lvl9pPr marL="127000" marR="127000" indent="1828800" algn="l" defTabSz="825500" latinLnBrk="0">
        <a:lnSpc>
          <a:spcPct val="120000"/>
        </a:lnSpc>
        <a:spcBef>
          <a:spcPts val="0"/>
        </a:spcBef>
        <a:spcAft>
          <a:spcPts val="0"/>
        </a:spcAft>
        <a:buClrTx/>
        <a:buSzTx/>
        <a:buFontTx/>
        <a:buNone/>
        <a:tabLst/>
        <a:defRPr sz="8000" b="0" i="0" u="none" strike="noStrike" cap="none" spc="0" baseline="0">
          <a:solidFill>
            <a:srgbClr val="FFFFFF"/>
          </a:solidFill>
          <a:uFillTx/>
          <a:latin typeface="Lato Black"/>
          <a:ea typeface="Lato Black"/>
          <a:cs typeface="Lato Black"/>
          <a:sym typeface="Lato Black"/>
        </a:defRPr>
      </a:lvl9pPr>
    </p:bodyStyle>
    <p:otherStyle>
      <a:lvl1pPr marL="0" marR="0" indent="0" algn="ctr" defTabSz="82550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Lato Regular"/>
        </a:defRPr>
      </a:lvl1pPr>
      <a:lvl2pPr marL="0" marR="0" indent="228600" algn="ctr" defTabSz="82550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Lato Regular"/>
        </a:defRPr>
      </a:lvl2pPr>
      <a:lvl3pPr marL="0" marR="0" indent="457200" algn="ctr" defTabSz="82550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Lato Regular"/>
        </a:defRPr>
      </a:lvl3pPr>
      <a:lvl4pPr marL="0" marR="0" indent="685800" algn="ctr" defTabSz="82550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Lato Regular"/>
        </a:defRPr>
      </a:lvl4pPr>
      <a:lvl5pPr marL="0" marR="0" indent="914400" algn="ctr" defTabSz="82550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Lato Regular"/>
        </a:defRPr>
      </a:lvl5pPr>
      <a:lvl6pPr marL="0" marR="0" indent="1143000" algn="ctr" defTabSz="82550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Lato Regular"/>
        </a:defRPr>
      </a:lvl6pPr>
      <a:lvl7pPr marL="0" marR="0" indent="1371600" algn="ctr" defTabSz="82550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Lato Regular"/>
        </a:defRPr>
      </a:lvl7pPr>
      <a:lvl8pPr marL="0" marR="0" indent="1600200" algn="ctr" defTabSz="82550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Lato Regular"/>
        </a:defRPr>
      </a:lvl8pPr>
      <a:lvl9pPr marL="0" marR="0" indent="1828800" algn="ctr" defTabSz="82550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Lato Regular"/>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 name="Rectangle"/>
          <p:cNvSpPr/>
          <p:nvPr/>
        </p:nvSpPr>
        <p:spPr>
          <a:xfrm>
            <a:off x="-12700" y="0"/>
            <a:ext cx="24409399" cy="13716000"/>
          </a:xfrm>
          <a:prstGeom prst="rect">
            <a:avLst/>
          </a:prstGeom>
          <a:gradFill>
            <a:gsLst>
              <a:gs pos="0">
                <a:srgbClr val="D60D47"/>
              </a:gs>
              <a:gs pos="47450">
                <a:srgbClr val="7D1753"/>
              </a:gs>
              <a:gs pos="99772">
                <a:srgbClr val="24215E"/>
              </a:gs>
            </a:gsLst>
            <a:lin ang="21586652"/>
          </a:gradFill>
          <a:ln w="12700">
            <a:miter lim="400000"/>
          </a:ln>
        </p:spPr>
        <p:txBody>
          <a:bodyPr lIns="50800" tIns="50800" rIns="50800" bIns="50800" anchor="ctr"/>
          <a:lstStyle/>
          <a:p>
            <a:pPr marL="0" marR="0">
              <a:defRPr sz="3000">
                <a:solidFill>
                  <a:srgbClr val="24235B"/>
                </a:solidFill>
                <a:latin typeface="Avenir Light"/>
                <a:ea typeface="Avenir Light"/>
                <a:cs typeface="Avenir Light"/>
                <a:sym typeface="Avenir Light"/>
              </a:defRPr>
            </a:pPr>
            <a:endParaRPr/>
          </a:p>
        </p:txBody>
      </p:sp>
      <p:sp>
        <p:nvSpPr>
          <p:cNvPr id="3" name="Body Level One…"/>
          <p:cNvSpPr txBox="1">
            <a:spLocks noGrp="1"/>
          </p:cNvSpPr>
          <p:nvPr>
            <p:ph type="body" idx="1"/>
          </p:nvPr>
        </p:nvSpPr>
        <p:spPr>
          <a:xfrm>
            <a:off x="1016000" y="762000"/>
            <a:ext cx="22860000" cy="12192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23644148" y="13081000"/>
            <a:ext cx="408941" cy="406400"/>
          </a:xfrm>
          <a:prstGeom prst="rect">
            <a:avLst/>
          </a:prstGeom>
          <a:ln w="12700">
            <a:miter lim="400000"/>
          </a:ln>
        </p:spPr>
        <p:txBody>
          <a:bodyPr wrap="none" lIns="50800" tIns="50800" rIns="50800" bIns="50800">
            <a:spAutoFit/>
          </a:bodyPr>
          <a:lstStyle>
            <a:lvl1pPr marL="0" marR="0">
              <a:defRPr sz="2000">
                <a:solidFill>
                  <a:srgbClr val="FFFFFF"/>
                </a:solidFill>
              </a:defRPr>
            </a:lvl1pPr>
          </a:lstStyle>
          <a:p>
            <a:fld id="{86CB4B4D-7CA3-9044-876B-883B54F8677D}" type="slidenum">
              <a:t>‹#›</a:t>
            </a:fld>
            <a:endParaRPr/>
          </a:p>
        </p:txBody>
      </p:sp>
      <p:sp>
        <p:nvSpPr>
          <p:cNvPr id="5" name="Title Text"/>
          <p:cNvSpPr txBox="1">
            <a:spLocks noGrp="1"/>
          </p:cNvSpPr>
          <p:nvPr>
            <p:ph type="title"/>
          </p:nvPr>
        </p:nvSpPr>
        <p:spPr>
          <a:xfrm>
            <a:off x="762000" y="114300"/>
            <a:ext cx="22860000" cy="3175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p>
            <a:r>
              <a:t>Title Text</a:t>
            </a:r>
          </a:p>
        </p:txBody>
      </p:sp>
    </p:spTree>
    <p:extLst>
      <p:ext uri="{BB962C8B-B14F-4D97-AF65-F5344CB8AC3E}">
        <p14:creationId xmlns:p14="http://schemas.microsoft.com/office/powerpoint/2010/main" val="3536020424"/>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702" r:id="rId4"/>
    <p:sldLayoutId id="2147483706" r:id="rId5"/>
    <p:sldLayoutId id="2147483707" r:id="rId6"/>
    <p:sldLayoutId id="2147483708" r:id="rId7"/>
    <p:sldLayoutId id="2147483709" r:id="rId8"/>
    <p:sldLayoutId id="2147483835" r:id="rId9"/>
  </p:sldLayoutIdLst>
  <p:transition spd="med">
    <p:pull/>
  </p:transition>
  <p:hf hdr="0" ftr="0" dt="0"/>
  <p:txStyles>
    <p:titleStyle>
      <a:lvl1pPr marL="127000" marR="127000" indent="0" algn="l" defTabSz="825500" latinLnBrk="0">
        <a:lnSpc>
          <a:spcPct val="100000"/>
        </a:lnSpc>
        <a:spcBef>
          <a:spcPts val="0"/>
        </a:spcBef>
        <a:spcAft>
          <a:spcPts val="0"/>
        </a:spcAft>
        <a:buClrTx/>
        <a:buSzTx/>
        <a:buFontTx/>
        <a:buNone/>
        <a:tabLst/>
        <a:defRPr sz="8000" b="0" i="0" u="none" strike="noStrike" cap="none" spc="0" baseline="0">
          <a:solidFill>
            <a:srgbClr val="000000"/>
          </a:solidFill>
          <a:uFillTx/>
          <a:latin typeface="Avenir Book"/>
          <a:ea typeface="Avenir Book"/>
          <a:cs typeface="Avenir Book"/>
          <a:sym typeface="Avenir Book"/>
        </a:defRPr>
      </a:lvl1pPr>
      <a:lvl2pPr marL="127000" marR="127000" indent="228600" algn="l" defTabSz="825500" latinLnBrk="0">
        <a:lnSpc>
          <a:spcPct val="100000"/>
        </a:lnSpc>
        <a:spcBef>
          <a:spcPts val="0"/>
        </a:spcBef>
        <a:spcAft>
          <a:spcPts val="0"/>
        </a:spcAft>
        <a:buClrTx/>
        <a:buSzTx/>
        <a:buFontTx/>
        <a:buNone/>
        <a:tabLst/>
        <a:defRPr sz="8000" b="0" i="0" u="none" strike="noStrike" cap="none" spc="0" baseline="0">
          <a:solidFill>
            <a:srgbClr val="000000"/>
          </a:solidFill>
          <a:uFillTx/>
          <a:latin typeface="Avenir Book"/>
          <a:ea typeface="Avenir Book"/>
          <a:cs typeface="Avenir Book"/>
          <a:sym typeface="Avenir Book"/>
        </a:defRPr>
      </a:lvl2pPr>
      <a:lvl3pPr marL="127000" marR="127000" indent="457200" algn="l" defTabSz="825500" latinLnBrk="0">
        <a:lnSpc>
          <a:spcPct val="100000"/>
        </a:lnSpc>
        <a:spcBef>
          <a:spcPts val="0"/>
        </a:spcBef>
        <a:spcAft>
          <a:spcPts val="0"/>
        </a:spcAft>
        <a:buClrTx/>
        <a:buSzTx/>
        <a:buFontTx/>
        <a:buNone/>
        <a:tabLst/>
        <a:defRPr sz="8000" b="0" i="0" u="none" strike="noStrike" cap="none" spc="0" baseline="0">
          <a:solidFill>
            <a:srgbClr val="000000"/>
          </a:solidFill>
          <a:uFillTx/>
          <a:latin typeface="Avenir Book"/>
          <a:ea typeface="Avenir Book"/>
          <a:cs typeface="Avenir Book"/>
          <a:sym typeface="Avenir Book"/>
        </a:defRPr>
      </a:lvl3pPr>
      <a:lvl4pPr marL="127000" marR="127000" indent="685800" algn="l" defTabSz="825500" latinLnBrk="0">
        <a:lnSpc>
          <a:spcPct val="100000"/>
        </a:lnSpc>
        <a:spcBef>
          <a:spcPts val="0"/>
        </a:spcBef>
        <a:spcAft>
          <a:spcPts val="0"/>
        </a:spcAft>
        <a:buClrTx/>
        <a:buSzTx/>
        <a:buFontTx/>
        <a:buNone/>
        <a:tabLst/>
        <a:defRPr sz="8000" b="0" i="0" u="none" strike="noStrike" cap="none" spc="0" baseline="0">
          <a:solidFill>
            <a:srgbClr val="000000"/>
          </a:solidFill>
          <a:uFillTx/>
          <a:latin typeface="Avenir Book"/>
          <a:ea typeface="Avenir Book"/>
          <a:cs typeface="Avenir Book"/>
          <a:sym typeface="Avenir Book"/>
        </a:defRPr>
      </a:lvl4pPr>
      <a:lvl5pPr marL="127000" marR="127000" indent="914400" algn="l" defTabSz="825500" latinLnBrk="0">
        <a:lnSpc>
          <a:spcPct val="100000"/>
        </a:lnSpc>
        <a:spcBef>
          <a:spcPts val="0"/>
        </a:spcBef>
        <a:spcAft>
          <a:spcPts val="0"/>
        </a:spcAft>
        <a:buClrTx/>
        <a:buSzTx/>
        <a:buFontTx/>
        <a:buNone/>
        <a:tabLst/>
        <a:defRPr sz="8000" b="0" i="0" u="none" strike="noStrike" cap="none" spc="0" baseline="0">
          <a:solidFill>
            <a:srgbClr val="000000"/>
          </a:solidFill>
          <a:uFillTx/>
          <a:latin typeface="Avenir Book"/>
          <a:ea typeface="Avenir Book"/>
          <a:cs typeface="Avenir Book"/>
          <a:sym typeface="Avenir Book"/>
        </a:defRPr>
      </a:lvl5pPr>
      <a:lvl6pPr marL="127000" marR="127000" indent="1143000" algn="l" defTabSz="825500" latinLnBrk="0">
        <a:lnSpc>
          <a:spcPct val="100000"/>
        </a:lnSpc>
        <a:spcBef>
          <a:spcPts val="0"/>
        </a:spcBef>
        <a:spcAft>
          <a:spcPts val="0"/>
        </a:spcAft>
        <a:buClrTx/>
        <a:buSzTx/>
        <a:buFontTx/>
        <a:buNone/>
        <a:tabLst/>
        <a:defRPr sz="8000" b="0" i="0" u="none" strike="noStrike" cap="none" spc="0" baseline="0">
          <a:solidFill>
            <a:srgbClr val="000000"/>
          </a:solidFill>
          <a:uFillTx/>
          <a:latin typeface="Avenir Book"/>
          <a:ea typeface="Avenir Book"/>
          <a:cs typeface="Avenir Book"/>
          <a:sym typeface="Avenir Book"/>
        </a:defRPr>
      </a:lvl6pPr>
      <a:lvl7pPr marL="127000" marR="127000" indent="1371600" algn="l" defTabSz="825500" latinLnBrk="0">
        <a:lnSpc>
          <a:spcPct val="100000"/>
        </a:lnSpc>
        <a:spcBef>
          <a:spcPts val="0"/>
        </a:spcBef>
        <a:spcAft>
          <a:spcPts val="0"/>
        </a:spcAft>
        <a:buClrTx/>
        <a:buSzTx/>
        <a:buFontTx/>
        <a:buNone/>
        <a:tabLst/>
        <a:defRPr sz="8000" b="0" i="0" u="none" strike="noStrike" cap="none" spc="0" baseline="0">
          <a:solidFill>
            <a:srgbClr val="000000"/>
          </a:solidFill>
          <a:uFillTx/>
          <a:latin typeface="Avenir Book"/>
          <a:ea typeface="Avenir Book"/>
          <a:cs typeface="Avenir Book"/>
          <a:sym typeface="Avenir Book"/>
        </a:defRPr>
      </a:lvl7pPr>
      <a:lvl8pPr marL="127000" marR="127000" indent="1600200" algn="l" defTabSz="825500" latinLnBrk="0">
        <a:lnSpc>
          <a:spcPct val="100000"/>
        </a:lnSpc>
        <a:spcBef>
          <a:spcPts val="0"/>
        </a:spcBef>
        <a:spcAft>
          <a:spcPts val="0"/>
        </a:spcAft>
        <a:buClrTx/>
        <a:buSzTx/>
        <a:buFontTx/>
        <a:buNone/>
        <a:tabLst/>
        <a:defRPr sz="8000" b="0" i="0" u="none" strike="noStrike" cap="none" spc="0" baseline="0">
          <a:solidFill>
            <a:srgbClr val="000000"/>
          </a:solidFill>
          <a:uFillTx/>
          <a:latin typeface="Avenir Book"/>
          <a:ea typeface="Avenir Book"/>
          <a:cs typeface="Avenir Book"/>
          <a:sym typeface="Avenir Book"/>
        </a:defRPr>
      </a:lvl8pPr>
      <a:lvl9pPr marL="127000" marR="127000" indent="1828800" algn="l" defTabSz="825500" latinLnBrk="0">
        <a:lnSpc>
          <a:spcPct val="100000"/>
        </a:lnSpc>
        <a:spcBef>
          <a:spcPts val="0"/>
        </a:spcBef>
        <a:spcAft>
          <a:spcPts val="0"/>
        </a:spcAft>
        <a:buClrTx/>
        <a:buSzTx/>
        <a:buFontTx/>
        <a:buNone/>
        <a:tabLst/>
        <a:defRPr sz="8000" b="0" i="0" u="none" strike="noStrike" cap="none" spc="0" baseline="0">
          <a:solidFill>
            <a:srgbClr val="000000"/>
          </a:solidFill>
          <a:uFillTx/>
          <a:latin typeface="Avenir Book"/>
          <a:ea typeface="Avenir Book"/>
          <a:cs typeface="Avenir Book"/>
          <a:sym typeface="Avenir Book"/>
        </a:defRPr>
      </a:lvl9pPr>
    </p:titleStyle>
    <p:bodyStyle>
      <a:lvl1pPr marL="127000" marR="127000" indent="0" algn="l" defTabSz="825500" latinLnBrk="0">
        <a:lnSpc>
          <a:spcPct val="120000"/>
        </a:lnSpc>
        <a:spcBef>
          <a:spcPts val="0"/>
        </a:spcBef>
        <a:spcAft>
          <a:spcPts val="0"/>
        </a:spcAft>
        <a:buClrTx/>
        <a:buSzTx/>
        <a:buFontTx/>
        <a:buNone/>
        <a:tabLst/>
        <a:defRPr sz="8000" b="0" i="0" u="none" strike="noStrike" cap="none" spc="0" baseline="0">
          <a:solidFill>
            <a:srgbClr val="FFFFFF"/>
          </a:solidFill>
          <a:uFillTx/>
          <a:latin typeface="Lato Black"/>
          <a:ea typeface="Lato Black"/>
          <a:cs typeface="Lato Black"/>
          <a:sym typeface="Lato Black"/>
        </a:defRPr>
      </a:lvl1pPr>
      <a:lvl2pPr marL="127000" marR="127000" indent="228600" algn="l" defTabSz="825500" latinLnBrk="0">
        <a:lnSpc>
          <a:spcPct val="120000"/>
        </a:lnSpc>
        <a:spcBef>
          <a:spcPts val="0"/>
        </a:spcBef>
        <a:spcAft>
          <a:spcPts val="0"/>
        </a:spcAft>
        <a:buClrTx/>
        <a:buSzTx/>
        <a:buFontTx/>
        <a:buNone/>
        <a:tabLst/>
        <a:defRPr sz="8000" b="0" i="0" u="none" strike="noStrike" cap="none" spc="0" baseline="0">
          <a:solidFill>
            <a:srgbClr val="FFFFFF"/>
          </a:solidFill>
          <a:uFillTx/>
          <a:latin typeface="Lato Black"/>
          <a:ea typeface="Lato Black"/>
          <a:cs typeface="Lato Black"/>
          <a:sym typeface="Lato Black"/>
        </a:defRPr>
      </a:lvl2pPr>
      <a:lvl3pPr marL="127000" marR="127000" indent="457200" algn="l" defTabSz="825500" latinLnBrk="0">
        <a:lnSpc>
          <a:spcPct val="120000"/>
        </a:lnSpc>
        <a:spcBef>
          <a:spcPts val="0"/>
        </a:spcBef>
        <a:spcAft>
          <a:spcPts val="0"/>
        </a:spcAft>
        <a:buClrTx/>
        <a:buSzTx/>
        <a:buFontTx/>
        <a:buNone/>
        <a:tabLst/>
        <a:defRPr sz="8000" b="0" i="0" u="none" strike="noStrike" cap="none" spc="0" baseline="0">
          <a:solidFill>
            <a:srgbClr val="FFFFFF"/>
          </a:solidFill>
          <a:uFillTx/>
          <a:latin typeface="Lato Black"/>
          <a:ea typeface="Lato Black"/>
          <a:cs typeface="Lato Black"/>
          <a:sym typeface="Lato Black"/>
        </a:defRPr>
      </a:lvl3pPr>
      <a:lvl4pPr marL="127000" marR="127000" indent="685800" algn="l" defTabSz="825500" latinLnBrk="0">
        <a:lnSpc>
          <a:spcPct val="120000"/>
        </a:lnSpc>
        <a:spcBef>
          <a:spcPts val="0"/>
        </a:spcBef>
        <a:spcAft>
          <a:spcPts val="0"/>
        </a:spcAft>
        <a:buClrTx/>
        <a:buSzTx/>
        <a:buFontTx/>
        <a:buNone/>
        <a:tabLst/>
        <a:defRPr sz="8000" b="0" i="0" u="none" strike="noStrike" cap="none" spc="0" baseline="0">
          <a:solidFill>
            <a:srgbClr val="FFFFFF"/>
          </a:solidFill>
          <a:uFillTx/>
          <a:latin typeface="Lato Black"/>
          <a:ea typeface="Lato Black"/>
          <a:cs typeface="Lato Black"/>
          <a:sym typeface="Lato Black"/>
        </a:defRPr>
      </a:lvl4pPr>
      <a:lvl5pPr marL="127000" marR="127000" indent="914400" algn="l" defTabSz="825500" latinLnBrk="0">
        <a:lnSpc>
          <a:spcPct val="120000"/>
        </a:lnSpc>
        <a:spcBef>
          <a:spcPts val="0"/>
        </a:spcBef>
        <a:spcAft>
          <a:spcPts val="0"/>
        </a:spcAft>
        <a:buClrTx/>
        <a:buSzTx/>
        <a:buFontTx/>
        <a:buNone/>
        <a:tabLst/>
        <a:defRPr sz="8000" b="0" i="0" u="none" strike="noStrike" cap="none" spc="0" baseline="0">
          <a:solidFill>
            <a:srgbClr val="FFFFFF"/>
          </a:solidFill>
          <a:uFillTx/>
          <a:latin typeface="Lato Black"/>
          <a:ea typeface="Lato Black"/>
          <a:cs typeface="Lato Black"/>
          <a:sym typeface="Lato Black"/>
        </a:defRPr>
      </a:lvl5pPr>
      <a:lvl6pPr marL="127000" marR="127000" indent="1143000" algn="l" defTabSz="825500" latinLnBrk="0">
        <a:lnSpc>
          <a:spcPct val="120000"/>
        </a:lnSpc>
        <a:spcBef>
          <a:spcPts val="0"/>
        </a:spcBef>
        <a:spcAft>
          <a:spcPts val="0"/>
        </a:spcAft>
        <a:buClrTx/>
        <a:buSzTx/>
        <a:buFontTx/>
        <a:buNone/>
        <a:tabLst/>
        <a:defRPr sz="8000" b="0" i="0" u="none" strike="noStrike" cap="none" spc="0" baseline="0">
          <a:solidFill>
            <a:srgbClr val="FFFFFF"/>
          </a:solidFill>
          <a:uFillTx/>
          <a:latin typeface="Lato Black"/>
          <a:ea typeface="Lato Black"/>
          <a:cs typeface="Lato Black"/>
          <a:sym typeface="Lato Black"/>
        </a:defRPr>
      </a:lvl6pPr>
      <a:lvl7pPr marL="127000" marR="127000" indent="1371600" algn="l" defTabSz="825500" latinLnBrk="0">
        <a:lnSpc>
          <a:spcPct val="120000"/>
        </a:lnSpc>
        <a:spcBef>
          <a:spcPts val="0"/>
        </a:spcBef>
        <a:spcAft>
          <a:spcPts val="0"/>
        </a:spcAft>
        <a:buClrTx/>
        <a:buSzTx/>
        <a:buFontTx/>
        <a:buNone/>
        <a:tabLst/>
        <a:defRPr sz="8000" b="0" i="0" u="none" strike="noStrike" cap="none" spc="0" baseline="0">
          <a:solidFill>
            <a:srgbClr val="FFFFFF"/>
          </a:solidFill>
          <a:uFillTx/>
          <a:latin typeface="Lato Black"/>
          <a:ea typeface="Lato Black"/>
          <a:cs typeface="Lato Black"/>
          <a:sym typeface="Lato Black"/>
        </a:defRPr>
      </a:lvl7pPr>
      <a:lvl8pPr marL="127000" marR="127000" indent="1600200" algn="l" defTabSz="825500" latinLnBrk="0">
        <a:lnSpc>
          <a:spcPct val="120000"/>
        </a:lnSpc>
        <a:spcBef>
          <a:spcPts val="0"/>
        </a:spcBef>
        <a:spcAft>
          <a:spcPts val="0"/>
        </a:spcAft>
        <a:buClrTx/>
        <a:buSzTx/>
        <a:buFontTx/>
        <a:buNone/>
        <a:tabLst/>
        <a:defRPr sz="8000" b="0" i="0" u="none" strike="noStrike" cap="none" spc="0" baseline="0">
          <a:solidFill>
            <a:srgbClr val="FFFFFF"/>
          </a:solidFill>
          <a:uFillTx/>
          <a:latin typeface="Lato Black"/>
          <a:ea typeface="Lato Black"/>
          <a:cs typeface="Lato Black"/>
          <a:sym typeface="Lato Black"/>
        </a:defRPr>
      </a:lvl8pPr>
      <a:lvl9pPr marL="127000" marR="127000" indent="1828800" algn="l" defTabSz="825500" latinLnBrk="0">
        <a:lnSpc>
          <a:spcPct val="120000"/>
        </a:lnSpc>
        <a:spcBef>
          <a:spcPts val="0"/>
        </a:spcBef>
        <a:spcAft>
          <a:spcPts val="0"/>
        </a:spcAft>
        <a:buClrTx/>
        <a:buSzTx/>
        <a:buFontTx/>
        <a:buNone/>
        <a:tabLst/>
        <a:defRPr sz="8000" b="0" i="0" u="none" strike="noStrike" cap="none" spc="0" baseline="0">
          <a:solidFill>
            <a:srgbClr val="FFFFFF"/>
          </a:solidFill>
          <a:uFillTx/>
          <a:latin typeface="Lato Black"/>
          <a:ea typeface="Lato Black"/>
          <a:cs typeface="Lato Black"/>
          <a:sym typeface="Lato Black"/>
        </a:defRPr>
      </a:lvl9pPr>
    </p:bodyStyle>
    <p:otherStyle>
      <a:lvl1pPr marL="0" marR="0" indent="0" algn="ctr" defTabSz="82550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Lato Regular"/>
        </a:defRPr>
      </a:lvl1pPr>
      <a:lvl2pPr marL="0" marR="0" indent="228600" algn="ctr" defTabSz="82550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Lato Regular"/>
        </a:defRPr>
      </a:lvl2pPr>
      <a:lvl3pPr marL="0" marR="0" indent="457200" algn="ctr" defTabSz="82550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Lato Regular"/>
        </a:defRPr>
      </a:lvl3pPr>
      <a:lvl4pPr marL="0" marR="0" indent="685800" algn="ctr" defTabSz="82550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Lato Regular"/>
        </a:defRPr>
      </a:lvl4pPr>
      <a:lvl5pPr marL="0" marR="0" indent="914400" algn="ctr" defTabSz="82550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Lato Regular"/>
        </a:defRPr>
      </a:lvl5pPr>
      <a:lvl6pPr marL="0" marR="0" indent="1143000" algn="ctr" defTabSz="82550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Lato Regular"/>
        </a:defRPr>
      </a:lvl6pPr>
      <a:lvl7pPr marL="0" marR="0" indent="1371600" algn="ctr" defTabSz="82550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Lato Regular"/>
        </a:defRPr>
      </a:lvl7pPr>
      <a:lvl8pPr marL="0" marR="0" indent="1600200" algn="ctr" defTabSz="82550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Lato Regular"/>
        </a:defRPr>
      </a:lvl8pPr>
      <a:lvl9pPr marL="0" marR="0" indent="1828800" algn="ctr" defTabSz="82550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Lat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1.xml"/><Relationship Id="rId1" Type="http://schemas.openxmlformats.org/officeDocument/2006/relationships/vmlDrawing" Target="../drawings/vmlDrawing1.vml"/><Relationship Id="rId5" Type="http://schemas.openxmlformats.org/officeDocument/2006/relationships/image" Target="../media/image3.wmf"/><Relationship Id="rId4" Type="http://schemas.openxmlformats.org/officeDocument/2006/relationships/package" Target="../embeddings/Microsoft_Excel_Worksheet.xlsx"/></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vider 1: Lato Black, 80 pt">
            <a:extLst>
              <a:ext uri="{FF2B5EF4-FFF2-40B4-BE49-F238E27FC236}">
                <a16:creationId xmlns:a16="http://schemas.microsoft.com/office/drawing/2014/main" id="{102130D3-3873-4918-BCD9-3C54555ED99A}"/>
              </a:ext>
            </a:extLst>
          </p:cNvPr>
          <p:cNvSpPr txBox="1">
            <a:spLocks noGrp="1"/>
          </p:cNvSpPr>
          <p:nvPr>
            <p:ph type="title"/>
          </p:nvPr>
        </p:nvSpPr>
        <p:spPr>
          <a:xfrm>
            <a:off x="2411557" y="2413000"/>
            <a:ext cx="19146172" cy="4445000"/>
          </a:xfrm>
          <a:prstGeom prst="rect">
            <a:avLst/>
          </a:prstGeom>
        </p:spPr>
        <p:txBody>
          <a:bodyPr/>
          <a:lstStyle/>
          <a:p>
            <a:r>
              <a:rPr lang="en-US" sz="4400" b="1" dirty="0"/>
              <a:t>RFP for </a:t>
            </a:r>
            <a:r>
              <a:rPr lang="en-IN" sz="4400" dirty="0"/>
              <a:t>o</a:t>
            </a:r>
            <a:r>
              <a:rPr lang="en-IN" sz="4400" dirty="0" smtClean="0"/>
              <a:t>utsourcing </a:t>
            </a:r>
            <a:r>
              <a:rPr lang="en-IN" sz="4400" dirty="0"/>
              <a:t>of claims case sheet preparation and related activities</a:t>
            </a:r>
            <a:r>
              <a:rPr lang="en-US" sz="4400" dirty="0"/>
              <a:t/>
            </a:r>
            <a:br>
              <a:rPr lang="en-US" sz="4400" dirty="0"/>
            </a:br>
            <a:r>
              <a:rPr lang="en-US" sz="4400" b="1" dirty="0" smtClean="0"/>
              <a:t>- </a:t>
            </a:r>
            <a:r>
              <a:rPr lang="en-US" sz="4400" b="1" dirty="0"/>
              <a:t>Pre bid queries</a:t>
            </a:r>
            <a:endParaRPr sz="4400" b="1" dirty="0"/>
          </a:p>
        </p:txBody>
      </p:sp>
      <p:grpSp>
        <p:nvGrpSpPr>
          <p:cNvPr id="8" name="Group 7">
            <a:extLst>
              <a:ext uri="{FF2B5EF4-FFF2-40B4-BE49-F238E27FC236}">
                <a16:creationId xmlns:a16="http://schemas.microsoft.com/office/drawing/2014/main" id="{2B9B37F1-3103-42B3-BDF8-F103DE7AF0E6}"/>
              </a:ext>
            </a:extLst>
          </p:cNvPr>
          <p:cNvGrpSpPr/>
          <p:nvPr/>
        </p:nvGrpSpPr>
        <p:grpSpPr>
          <a:xfrm>
            <a:off x="2286000" y="6308722"/>
            <a:ext cx="21212175" cy="177800"/>
            <a:chOff x="3171825" y="6308722"/>
            <a:chExt cx="21212175" cy="177800"/>
          </a:xfrm>
        </p:grpSpPr>
        <p:cxnSp>
          <p:nvCxnSpPr>
            <p:cNvPr id="9" name="Straight Connector 8">
              <a:extLst>
                <a:ext uri="{FF2B5EF4-FFF2-40B4-BE49-F238E27FC236}">
                  <a16:creationId xmlns:a16="http://schemas.microsoft.com/office/drawing/2014/main" id="{A52B581F-7B6F-449E-A893-91DF8C07B3EE}"/>
                </a:ext>
              </a:extLst>
            </p:cNvPr>
            <p:cNvCxnSpPr/>
            <p:nvPr/>
          </p:nvCxnSpPr>
          <p:spPr>
            <a:xfrm>
              <a:off x="3297382" y="6400800"/>
              <a:ext cx="21086618" cy="0"/>
            </a:xfrm>
            <a:prstGeom prst="line">
              <a:avLst/>
            </a:prstGeom>
            <a:noFill/>
            <a:ln w="28575" cap="flat">
              <a:solidFill>
                <a:schemeClr val="bg1"/>
              </a:solidFill>
              <a:prstDash val="solid"/>
              <a:miter lim="400000"/>
            </a:ln>
            <a:effectLst/>
            <a:sp3d/>
          </p:spPr>
          <p:style>
            <a:lnRef idx="0">
              <a:scrgbClr r="0" g="0" b="0"/>
            </a:lnRef>
            <a:fillRef idx="0">
              <a:scrgbClr r="0" g="0" b="0"/>
            </a:fillRef>
            <a:effectRef idx="0">
              <a:scrgbClr r="0" g="0" b="0"/>
            </a:effectRef>
            <a:fontRef idx="none"/>
          </p:style>
        </p:cxnSp>
        <p:sp>
          <p:nvSpPr>
            <p:cNvPr id="10" name="Oval 9">
              <a:extLst>
                <a:ext uri="{FF2B5EF4-FFF2-40B4-BE49-F238E27FC236}">
                  <a16:creationId xmlns:a16="http://schemas.microsoft.com/office/drawing/2014/main" id="{4244ED99-D96B-4925-BDFD-848EFB6C0E9B}"/>
                </a:ext>
              </a:extLst>
            </p:cNvPr>
            <p:cNvSpPr/>
            <p:nvPr/>
          </p:nvSpPr>
          <p:spPr>
            <a:xfrm>
              <a:off x="3171825" y="6308722"/>
              <a:ext cx="175491" cy="177800"/>
            </a:xfrm>
            <a:prstGeom prst="ellipse">
              <a:avLst/>
            </a:prstGeom>
            <a:solidFill>
              <a:schemeClr val="bg1"/>
            </a:solidFill>
            <a:ln w="127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lvl="0" indent="0" algn="ctr" defTabSz="825500" rtl="0" eaLnBrk="1" fontAlgn="auto" latinLnBrk="0" hangingPunct="0">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rgbClr val="FFFFFF"/>
                </a:solidFill>
                <a:effectLst/>
                <a:uLnTx/>
                <a:uFillTx/>
                <a:latin typeface="Helvetica Light"/>
                <a:ea typeface="+mn-ea"/>
                <a:cs typeface="+mn-cs"/>
                <a:sym typeface="Helvetica Light"/>
              </a:endParaRPr>
            </a:p>
          </p:txBody>
        </p:sp>
      </p:grpSp>
    </p:spTree>
    <p:extLst>
      <p:ext uri="{BB962C8B-B14F-4D97-AF65-F5344CB8AC3E}">
        <p14:creationId xmlns:p14="http://schemas.microsoft.com/office/powerpoint/2010/main" val="3232642149"/>
      </p:ext>
    </p:extLst>
  </p:cSld>
  <p:clrMapOvr>
    <a:masterClrMapping/>
  </p:clrMapOvr>
  <p:transition spd="med">
    <p:pul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CC74C267-A197-4684-9095-94C6F8E6EF70}"/>
              </a:ext>
            </a:extLst>
          </p:cNvPr>
          <p:cNvSpPr/>
          <p:nvPr/>
        </p:nvSpPr>
        <p:spPr>
          <a:xfrm>
            <a:off x="5970" y="88677"/>
            <a:ext cx="24378030" cy="769441"/>
          </a:xfrm>
          <a:prstGeom prst="rect">
            <a:avLst/>
          </a:prstGeom>
          <a:solidFill>
            <a:srgbClr val="CC0067"/>
          </a:solidFill>
        </p:spPr>
        <p:txBody>
          <a:bodyPr wrap="square"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127000" marR="127000" indent="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1pPr>
            <a:lvl2pPr marL="127000" marR="127000" indent="2286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2pPr>
            <a:lvl3pPr marL="127000" marR="127000" indent="4572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3pPr>
            <a:lvl4pPr marL="127000" marR="127000" indent="6858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4pPr>
            <a:lvl5pPr marL="127000" marR="127000" indent="9144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5pPr>
            <a:lvl6pPr marL="127000" marR="127000" indent="11430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6pPr>
            <a:lvl7pPr marL="127000" marR="127000" indent="13716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7pPr>
            <a:lvl8pPr marL="127000" marR="127000" indent="16002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8pPr>
            <a:lvl9pPr marL="127000" marR="127000" indent="18288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9pPr>
          </a:lstStyle>
          <a:p>
            <a:pPr lvl="0" algn="l">
              <a:defRPr/>
            </a:pPr>
            <a:r>
              <a:rPr lang="en-US" sz="4400" dirty="0" smtClean="0">
                <a:solidFill>
                  <a:schemeClr val="bg1"/>
                </a:solidFill>
                <a:latin typeface="Lato Black"/>
                <a:ea typeface="Tahoma" panose="020B0604030504040204" pitchFamily="34" charset="0"/>
                <a:cs typeface="Tahoma" panose="020B0604030504040204" pitchFamily="34" charset="0"/>
              </a:rPr>
              <a:t>RFP for  Outsourcing of Claims case sheets preparation and related activities - Pre bid queries</a:t>
            </a:r>
            <a:endParaRPr kumimoji="0" lang="en-IN" sz="4400" i="0" u="none" strike="noStrike" kern="0" cap="none" spc="0" normalizeH="0" baseline="0" noProof="0" dirty="0">
              <a:ln>
                <a:noFill/>
              </a:ln>
              <a:solidFill>
                <a:schemeClr val="bg1"/>
              </a:solidFill>
              <a:effectLst/>
              <a:uLnTx/>
              <a:uFillTx/>
              <a:latin typeface="Lato Black"/>
              <a:sym typeface="Lato Regular"/>
            </a:endParaRPr>
          </a:p>
        </p:txBody>
      </p:sp>
      <p:graphicFrame>
        <p:nvGraphicFramePr>
          <p:cNvPr id="7" name="Table 6">
            <a:extLst>
              <a:ext uri="{FF2B5EF4-FFF2-40B4-BE49-F238E27FC236}">
                <a16:creationId xmlns:a16="http://schemas.microsoft.com/office/drawing/2014/main" id="{F132A2D5-3C31-45D5-8B85-3B20D93CB449}"/>
              </a:ext>
            </a:extLst>
          </p:cNvPr>
          <p:cNvGraphicFramePr>
            <a:graphicFrameLocks noGrp="1"/>
          </p:cNvGraphicFramePr>
          <p:nvPr>
            <p:extLst>
              <p:ext uri="{D42A27DB-BD31-4B8C-83A1-F6EECF244321}">
                <p14:modId xmlns:p14="http://schemas.microsoft.com/office/powerpoint/2010/main" val="3238658039"/>
              </p:ext>
            </p:extLst>
          </p:nvPr>
        </p:nvGraphicFramePr>
        <p:xfrm>
          <a:off x="929556" y="1370864"/>
          <a:ext cx="22933334" cy="11387229"/>
        </p:xfrm>
        <a:graphic>
          <a:graphicData uri="http://schemas.openxmlformats.org/drawingml/2006/table">
            <a:tbl>
              <a:tblPr/>
              <a:tblGrid>
                <a:gridCol w="792161">
                  <a:extLst>
                    <a:ext uri="{9D8B030D-6E8A-4147-A177-3AD203B41FA5}">
                      <a16:colId xmlns:a16="http://schemas.microsoft.com/office/drawing/2014/main" val="2640600942"/>
                    </a:ext>
                  </a:extLst>
                </a:gridCol>
                <a:gridCol w="1011269">
                  <a:extLst>
                    <a:ext uri="{9D8B030D-6E8A-4147-A177-3AD203B41FA5}">
                      <a16:colId xmlns:a16="http://schemas.microsoft.com/office/drawing/2014/main" val="1795695566"/>
                    </a:ext>
                  </a:extLst>
                </a:gridCol>
                <a:gridCol w="2471992">
                  <a:extLst>
                    <a:ext uri="{9D8B030D-6E8A-4147-A177-3AD203B41FA5}">
                      <a16:colId xmlns:a16="http://schemas.microsoft.com/office/drawing/2014/main" val="1423304716"/>
                    </a:ext>
                  </a:extLst>
                </a:gridCol>
                <a:gridCol w="6809212">
                  <a:extLst>
                    <a:ext uri="{9D8B030D-6E8A-4147-A177-3AD203B41FA5}">
                      <a16:colId xmlns:a16="http://schemas.microsoft.com/office/drawing/2014/main" val="1775841148"/>
                    </a:ext>
                  </a:extLst>
                </a:gridCol>
                <a:gridCol w="7331699">
                  <a:extLst>
                    <a:ext uri="{9D8B030D-6E8A-4147-A177-3AD203B41FA5}">
                      <a16:colId xmlns:a16="http://schemas.microsoft.com/office/drawing/2014/main" val="805633866"/>
                    </a:ext>
                  </a:extLst>
                </a:gridCol>
                <a:gridCol w="4517001">
                  <a:extLst>
                    <a:ext uri="{9D8B030D-6E8A-4147-A177-3AD203B41FA5}">
                      <a16:colId xmlns:a16="http://schemas.microsoft.com/office/drawing/2014/main" val="2998576847"/>
                    </a:ext>
                  </a:extLst>
                </a:gridCol>
              </a:tblGrid>
              <a:tr h="532785">
                <a:tc>
                  <a:txBody>
                    <a:bodyPr/>
                    <a:lstStyle/>
                    <a:p>
                      <a:pPr algn="ctr" fontAlgn="ctr"/>
                      <a:r>
                        <a:rPr lang="en-IN" sz="2400" b="1" i="0" u="none" strike="noStrike" dirty="0">
                          <a:solidFill>
                            <a:srgbClr val="FFFFFF"/>
                          </a:solidFill>
                          <a:effectLst/>
                          <a:latin typeface="Lato Black" panose="020F0A02020204030203"/>
                        </a:rPr>
                        <a:t>Sr. No.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r>
                        <a:rPr lang="en-IN" sz="2400" b="1" i="0" u="none" strike="noStrike">
                          <a:solidFill>
                            <a:srgbClr val="FFFFFF"/>
                          </a:solidFill>
                          <a:effectLst/>
                          <a:latin typeface="Lato Black" panose="020F0A02020204030203"/>
                        </a:rPr>
                        <a:t>Page No.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r>
                        <a:rPr lang="en-IN" sz="2400" b="1" i="0" u="none" strike="noStrike" dirty="0">
                          <a:solidFill>
                            <a:srgbClr val="FFFFFF"/>
                          </a:solidFill>
                          <a:effectLst/>
                          <a:latin typeface="Lato Black" panose="020F0A02020204030203"/>
                        </a:rPr>
                        <a:t>RFP Section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r>
                        <a:rPr lang="en-IN" sz="2400" b="1" i="0" u="none" strike="noStrike" dirty="0">
                          <a:solidFill>
                            <a:srgbClr val="FFFFFF"/>
                          </a:solidFill>
                          <a:effectLst/>
                          <a:latin typeface="Lato Black" panose="020F0A02020204030203"/>
                        </a:rPr>
                        <a:t>Description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r>
                        <a:rPr lang="en-IN" sz="2400" b="1" i="0" u="none" strike="noStrike" dirty="0">
                          <a:solidFill>
                            <a:srgbClr val="FFFFFF"/>
                          </a:solidFill>
                          <a:effectLst/>
                          <a:latin typeface="Lato Black" panose="020F0A02020204030203"/>
                        </a:rPr>
                        <a:t>Queries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r>
                        <a:rPr lang="en-IN" sz="2400" b="1" i="0" u="none" strike="noStrike" dirty="0">
                          <a:solidFill>
                            <a:srgbClr val="FFFFFF"/>
                          </a:solidFill>
                          <a:effectLst/>
                          <a:latin typeface="Lato Black" panose="020F0A02020204030203"/>
                        </a:rPr>
                        <a:t>SBI Life Response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extLst>
                  <a:ext uri="{0D108BD9-81ED-4DB2-BD59-A6C34878D82A}">
                    <a16:rowId xmlns:a16="http://schemas.microsoft.com/office/drawing/2014/main" val="3953080324"/>
                  </a:ext>
                </a:extLst>
              </a:tr>
              <a:tr h="1065571">
                <a:tc>
                  <a:txBody>
                    <a:bodyPr/>
                    <a:lstStyle/>
                    <a:p>
                      <a:pPr algn="ctr" fontAlgn="ctr"/>
                      <a:r>
                        <a:rPr lang="en-IN" sz="2400" b="0" i="0" u="none" strike="noStrike">
                          <a:solidFill>
                            <a:srgbClr val="000000"/>
                          </a:solidFill>
                          <a:effectLst/>
                          <a:latin typeface="Lato Black" panose="020F0A02020204030203"/>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2400" b="0" i="0" u="none" strike="noStrike">
                          <a:solidFill>
                            <a:srgbClr val="000000"/>
                          </a:solidFill>
                          <a:effectLst/>
                          <a:latin typeface="Lato Black" panose="020F0A02020204030203"/>
                        </a:rPr>
                        <a:t>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IN" sz="2400" b="0" i="0" u="none" strike="noStrike" dirty="0">
                          <a:solidFill>
                            <a:srgbClr val="000000"/>
                          </a:solidFill>
                          <a:effectLst/>
                          <a:latin typeface="Lato Black" panose="020F0A02020204030203"/>
                        </a:rPr>
                        <a:t>Broad Scope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88900" indent="0" algn="l" fontAlgn="ctr"/>
                      <a:r>
                        <a:rPr lang="en-US" sz="2400" b="0" i="0" u="none" strike="noStrike" dirty="0">
                          <a:solidFill>
                            <a:srgbClr val="000000"/>
                          </a:solidFill>
                          <a:effectLst/>
                          <a:latin typeface="Lato Black" panose="020F0A02020204030203"/>
                        </a:rPr>
                        <a:t>Check the claimant/nominee bank account through IMPS (wherever applicable)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88900" indent="0" algn="l" fontAlgn="ctr"/>
                      <a:r>
                        <a:rPr lang="en-US" sz="2400" b="0" i="0" u="none" strike="noStrike" dirty="0">
                          <a:solidFill>
                            <a:srgbClr val="000000"/>
                          </a:solidFill>
                          <a:effectLst/>
                          <a:latin typeface="Lato Black" panose="020F0A02020204030203"/>
                        </a:rPr>
                        <a:t>Is this 1 Re check (Penny Drop Activity) to be done in SBI Life system?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88900" indent="0" algn="l" fontAlgn="ctr"/>
                      <a:r>
                        <a:rPr lang="en-IN" sz="2400" b="0" i="0" u="none" strike="noStrike" dirty="0">
                          <a:solidFill>
                            <a:srgbClr val="000000"/>
                          </a:solidFill>
                          <a:effectLst/>
                          <a:latin typeface="Lato Black" panose="020F0A02020204030203"/>
                        </a:rPr>
                        <a:t>Yes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93572999"/>
                  </a:ext>
                </a:extLst>
              </a:tr>
              <a:tr h="2663927">
                <a:tc>
                  <a:txBody>
                    <a:bodyPr/>
                    <a:lstStyle/>
                    <a:p>
                      <a:pPr algn="ctr" fontAlgn="ctr"/>
                      <a:r>
                        <a:rPr lang="en-IN" sz="2400" b="0" i="0" u="none" strike="noStrike">
                          <a:solidFill>
                            <a:srgbClr val="000000"/>
                          </a:solidFill>
                          <a:effectLst/>
                          <a:latin typeface="Lato Black" panose="020F0A02020204030203"/>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2400" b="0" i="0" u="none" strike="noStrike">
                          <a:solidFill>
                            <a:srgbClr val="000000"/>
                          </a:solidFill>
                          <a:effectLst/>
                          <a:latin typeface="Lato Black" panose="020F0A02020204030203"/>
                        </a:rPr>
                        <a:t>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IN" sz="2400" b="0" i="0" u="none" strike="noStrike" dirty="0">
                          <a:solidFill>
                            <a:srgbClr val="000000"/>
                          </a:solidFill>
                          <a:effectLst/>
                          <a:latin typeface="Lato Black" panose="020F0A02020204030203"/>
                        </a:rPr>
                        <a:t>Broad Scope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88900" indent="0" algn="l" fontAlgn="ctr"/>
                      <a:r>
                        <a:rPr lang="en-US" sz="2400" b="0" i="0" u="none" strike="noStrike" dirty="0">
                          <a:solidFill>
                            <a:srgbClr val="000000"/>
                          </a:solidFill>
                          <a:effectLst/>
                          <a:latin typeface="Lato Black" panose="020F0A02020204030203"/>
                        </a:rPr>
                        <a:t>Data Entry and checking of the claim documents received and preparation of the claim case sheet, claims investigation case Sheet and Post Issuance Verification Call Case Sheet (Including Maker- Checker)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88900" indent="0" algn="l" fontAlgn="ctr"/>
                      <a:r>
                        <a:rPr lang="en-US" sz="2400" b="0" i="0" u="none" strike="noStrike" dirty="0">
                          <a:solidFill>
                            <a:srgbClr val="000000"/>
                          </a:solidFill>
                          <a:effectLst/>
                          <a:latin typeface="Lato Black" panose="020F0A02020204030203"/>
                        </a:rPr>
                        <a:t>1. Does SBI Life system has separate bucket/provision for Maker-Checker activity?</a:t>
                      </a:r>
                      <a:br>
                        <a:rPr lang="en-US" sz="2400" b="0" i="0" u="none" strike="noStrike" dirty="0">
                          <a:solidFill>
                            <a:srgbClr val="000000"/>
                          </a:solidFill>
                          <a:effectLst/>
                          <a:latin typeface="Lato Black" panose="020F0A02020204030203"/>
                        </a:rPr>
                      </a:br>
                      <a:r>
                        <a:rPr lang="en-US" sz="2400" b="0" i="0" u="none" strike="noStrike" dirty="0">
                          <a:solidFill>
                            <a:srgbClr val="000000"/>
                          </a:solidFill>
                          <a:effectLst/>
                          <a:latin typeface="Lato Black" panose="020F0A02020204030203"/>
                        </a:rPr>
                        <a:t>2. Will SBI Life provide Case Sheet format for each of these?</a:t>
                      </a:r>
                      <a:br>
                        <a:rPr lang="en-US" sz="2400" b="0" i="0" u="none" strike="noStrike" dirty="0">
                          <a:solidFill>
                            <a:srgbClr val="000000"/>
                          </a:solidFill>
                          <a:effectLst/>
                          <a:latin typeface="Lato Black" panose="020F0A02020204030203"/>
                        </a:rPr>
                      </a:br>
                      <a:r>
                        <a:rPr lang="en-US" sz="2400" b="0" i="0" u="none" strike="noStrike" dirty="0">
                          <a:solidFill>
                            <a:srgbClr val="000000"/>
                          </a:solidFill>
                          <a:effectLst/>
                          <a:latin typeface="Lato Black" panose="020F0A02020204030203"/>
                        </a:rPr>
                        <a:t>3. Is calling required for Post Issuance Verification Call Case Sheet?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546100" indent="-457200" algn="l" fontAlgn="ctr">
                        <a:buAutoNum type="arabicParenR"/>
                      </a:pPr>
                      <a:r>
                        <a:rPr lang="en-US" sz="2400" b="0" i="0" u="none" strike="noStrike" dirty="0" smtClean="0">
                          <a:solidFill>
                            <a:srgbClr val="000000"/>
                          </a:solidFill>
                          <a:effectLst/>
                          <a:latin typeface="Lato Black" panose="020F0A02020204030203"/>
                        </a:rPr>
                        <a:t>Except PMJJBY &amp; PIBV buckets are available for other categories </a:t>
                      </a:r>
                    </a:p>
                    <a:p>
                      <a:pPr marL="88900" indent="0" algn="l" fontAlgn="ctr">
                        <a:buNone/>
                      </a:pPr>
                      <a:r>
                        <a:rPr lang="en-US" sz="2400" b="0" i="0" u="none" strike="noStrike" dirty="0" smtClean="0">
                          <a:solidFill>
                            <a:srgbClr val="000000"/>
                          </a:solidFill>
                          <a:effectLst/>
                          <a:latin typeface="Lato Black" panose="020F0A02020204030203"/>
                        </a:rPr>
                        <a:t>2</a:t>
                      </a:r>
                      <a:r>
                        <a:rPr lang="en-US" sz="2400" b="0" i="0" u="none" strike="noStrike" dirty="0" smtClean="0">
                          <a:solidFill>
                            <a:srgbClr val="000000"/>
                          </a:solidFill>
                          <a:effectLst/>
                          <a:latin typeface="Lato Black" panose="020F0A02020204030203"/>
                        </a:rPr>
                        <a:t>) Formats </a:t>
                      </a:r>
                      <a:r>
                        <a:rPr lang="en-US" sz="2400" b="0" i="0" u="none" strike="noStrike" dirty="0" smtClean="0">
                          <a:solidFill>
                            <a:srgbClr val="000000"/>
                          </a:solidFill>
                          <a:effectLst/>
                          <a:latin typeface="Lato Black" panose="020F0A02020204030203"/>
                        </a:rPr>
                        <a:t>to be </a:t>
                      </a:r>
                      <a:r>
                        <a:rPr lang="en-US" sz="2400" b="0" i="0" u="none" strike="noStrike" dirty="0">
                          <a:solidFill>
                            <a:srgbClr val="000000"/>
                          </a:solidFill>
                          <a:effectLst/>
                          <a:latin typeface="Lato Black" panose="020F0A02020204030203"/>
                        </a:rPr>
                        <a:t>provided</a:t>
                      </a:r>
                      <a:br>
                        <a:rPr lang="en-US" sz="2400" b="0" i="0" u="none" strike="noStrike" dirty="0">
                          <a:solidFill>
                            <a:srgbClr val="000000"/>
                          </a:solidFill>
                          <a:effectLst/>
                          <a:latin typeface="Lato Black" panose="020F0A02020204030203"/>
                        </a:rPr>
                      </a:br>
                      <a:r>
                        <a:rPr lang="en-US" sz="2400" b="0" i="0" u="none" strike="noStrike" dirty="0">
                          <a:solidFill>
                            <a:srgbClr val="000000"/>
                          </a:solidFill>
                          <a:effectLst/>
                          <a:latin typeface="Lato Black" panose="020F0A02020204030203"/>
                        </a:rPr>
                        <a:t>3</a:t>
                      </a:r>
                      <a:r>
                        <a:rPr lang="en-US" sz="2400" b="0" i="0" u="none" strike="noStrike" dirty="0" smtClean="0">
                          <a:solidFill>
                            <a:srgbClr val="000000"/>
                          </a:solidFill>
                          <a:effectLst/>
                          <a:latin typeface="Lato Black" panose="020F0A02020204030203"/>
                        </a:rPr>
                        <a:t>)  </a:t>
                      </a:r>
                      <a:r>
                        <a:rPr lang="en-US" sz="2400" b="0" i="0" u="none" strike="noStrike" dirty="0" smtClean="0">
                          <a:solidFill>
                            <a:srgbClr val="000000"/>
                          </a:solidFill>
                          <a:effectLst/>
                          <a:latin typeface="Lato Black" panose="020F0A02020204030203"/>
                        </a:rPr>
                        <a:t>Calling </a:t>
                      </a:r>
                      <a:r>
                        <a:rPr lang="en-US" sz="2400" b="0" i="0" u="none" strike="noStrike" dirty="0">
                          <a:solidFill>
                            <a:srgbClr val="000000"/>
                          </a:solidFill>
                          <a:effectLst/>
                          <a:latin typeface="Lato Black" panose="020F0A02020204030203"/>
                        </a:rPr>
                        <a:t>not required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00891237"/>
                  </a:ext>
                </a:extLst>
              </a:tr>
              <a:tr h="2131142">
                <a:tc>
                  <a:txBody>
                    <a:bodyPr/>
                    <a:lstStyle/>
                    <a:p>
                      <a:pPr algn="ctr" fontAlgn="ctr"/>
                      <a:r>
                        <a:rPr lang="en-IN" sz="2400" b="0" i="0" u="none" strike="noStrike">
                          <a:solidFill>
                            <a:srgbClr val="000000"/>
                          </a:solidFill>
                          <a:effectLst/>
                          <a:latin typeface="Lato Black" panose="020F0A02020204030203"/>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2400" b="0" i="0" u="none" strike="noStrike">
                          <a:solidFill>
                            <a:srgbClr val="000000"/>
                          </a:solidFill>
                          <a:effectLst/>
                          <a:latin typeface="Lato Black" panose="020F0A02020204030203"/>
                        </a:rPr>
                        <a:t>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IN" sz="2400" b="0" i="0" u="none" strike="noStrike" dirty="0">
                          <a:solidFill>
                            <a:srgbClr val="000000"/>
                          </a:solidFill>
                          <a:effectLst/>
                          <a:latin typeface="Lato Black" panose="020F0A02020204030203"/>
                        </a:rPr>
                        <a:t>Broad Scope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88900" indent="0" algn="l" fontAlgn="ctr"/>
                      <a:r>
                        <a:rPr lang="en-US" sz="2400" b="0" i="0" u="none" strike="noStrike" dirty="0">
                          <a:solidFill>
                            <a:srgbClr val="000000"/>
                          </a:solidFill>
                          <a:effectLst/>
                          <a:latin typeface="Lato Black" panose="020F0A02020204030203"/>
                        </a:rPr>
                        <a:t>Generation /sending or dispatch of various claim related communication using various modes and other deliverables as applicable.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88900" indent="0" algn="l" fontAlgn="ctr"/>
                      <a:r>
                        <a:rPr lang="en-US" sz="2400" b="0" i="0" u="none" strike="noStrike" dirty="0">
                          <a:solidFill>
                            <a:srgbClr val="000000"/>
                          </a:solidFill>
                          <a:effectLst/>
                          <a:latin typeface="Lato Black" panose="020F0A02020204030203"/>
                        </a:rPr>
                        <a:t>1. What are the various modes referred here?</a:t>
                      </a:r>
                      <a:br>
                        <a:rPr lang="en-US" sz="2400" b="0" i="0" u="none" strike="noStrike" dirty="0">
                          <a:solidFill>
                            <a:srgbClr val="000000"/>
                          </a:solidFill>
                          <a:effectLst/>
                          <a:latin typeface="Lato Black" panose="020F0A02020204030203"/>
                        </a:rPr>
                      </a:br>
                      <a:r>
                        <a:rPr lang="en-US" sz="2400" b="0" i="0" u="none" strike="noStrike" dirty="0">
                          <a:solidFill>
                            <a:srgbClr val="000000"/>
                          </a:solidFill>
                          <a:effectLst/>
                          <a:latin typeface="Lato Black" panose="020F0A02020204030203"/>
                        </a:rPr>
                        <a:t>2. Is letter printing in scope for bidder or will be taken care by SBI Life?</a:t>
                      </a:r>
                      <a:br>
                        <a:rPr lang="en-US" sz="2400" b="0" i="0" u="none" strike="noStrike" dirty="0">
                          <a:solidFill>
                            <a:srgbClr val="000000"/>
                          </a:solidFill>
                          <a:effectLst/>
                          <a:latin typeface="Lato Black" panose="020F0A02020204030203"/>
                        </a:rPr>
                      </a:br>
                      <a:r>
                        <a:rPr lang="en-US" sz="2400" b="0" i="0" u="none" strike="noStrike" dirty="0">
                          <a:solidFill>
                            <a:srgbClr val="000000"/>
                          </a:solidFill>
                          <a:effectLst/>
                          <a:latin typeface="Lato Black" panose="020F0A02020204030203"/>
                        </a:rPr>
                        <a:t>3. Is communication letter to be sent via couriers?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88900" indent="0" algn="l" fontAlgn="ctr"/>
                      <a:r>
                        <a:rPr lang="en-IN" sz="2400" b="0" i="0" u="none" strike="noStrike" dirty="0">
                          <a:solidFill>
                            <a:srgbClr val="000000"/>
                          </a:solidFill>
                          <a:effectLst/>
                          <a:latin typeface="Lato Black" panose="020F0A02020204030203"/>
                        </a:rPr>
                        <a:t> Not required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338307828"/>
                  </a:ext>
                </a:extLst>
              </a:tr>
              <a:tr h="2663927">
                <a:tc>
                  <a:txBody>
                    <a:bodyPr/>
                    <a:lstStyle/>
                    <a:p>
                      <a:pPr algn="ctr" fontAlgn="ctr"/>
                      <a:r>
                        <a:rPr lang="en-IN" sz="2400" b="0" i="0" u="none" strike="noStrike">
                          <a:solidFill>
                            <a:srgbClr val="000000"/>
                          </a:solidFill>
                          <a:effectLst/>
                          <a:latin typeface="Lato Black" panose="020F0A02020204030203"/>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2400" b="0" i="0" u="none" strike="noStrike">
                          <a:solidFill>
                            <a:srgbClr val="000000"/>
                          </a:solidFill>
                          <a:effectLst/>
                          <a:latin typeface="Lato Black" panose="020F0A02020204030203"/>
                        </a:rPr>
                        <a:t>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IN" sz="2400" b="0" i="0" u="none" strike="noStrike" dirty="0">
                          <a:solidFill>
                            <a:srgbClr val="000000"/>
                          </a:solidFill>
                          <a:effectLst/>
                          <a:latin typeface="Lato Black" panose="020F0A02020204030203"/>
                        </a:rPr>
                        <a:t>Broad Scope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88900" indent="0" algn="l" fontAlgn="ctr"/>
                      <a:r>
                        <a:rPr lang="en-US" sz="2400" b="0" i="0" u="none" strike="noStrike" dirty="0">
                          <a:solidFill>
                            <a:srgbClr val="000000"/>
                          </a:solidFill>
                          <a:effectLst/>
                          <a:latin typeface="Lato Black" panose="020F0A02020204030203"/>
                        </a:rPr>
                        <a:t>SBI Life expects the participants to provide end to end solution for the activities covered in the scope section.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88900" indent="0" algn="l" fontAlgn="ctr"/>
                      <a:r>
                        <a:rPr lang="en-US" sz="2400" b="0" i="0" u="none" strike="noStrike" dirty="0">
                          <a:solidFill>
                            <a:srgbClr val="000000"/>
                          </a:solidFill>
                          <a:effectLst/>
                          <a:latin typeface="Lato Black" panose="020F0A02020204030203"/>
                        </a:rPr>
                        <a:t/>
                      </a:r>
                      <a:br>
                        <a:rPr lang="en-US" sz="2400" b="0" i="0" u="none" strike="noStrike" dirty="0">
                          <a:solidFill>
                            <a:srgbClr val="000000"/>
                          </a:solidFill>
                          <a:effectLst/>
                          <a:latin typeface="Lato Black" panose="020F0A02020204030203"/>
                        </a:rPr>
                      </a:br>
                      <a:r>
                        <a:rPr lang="en-US" sz="2400" b="0" i="0" u="none" strike="noStrike" dirty="0">
                          <a:solidFill>
                            <a:srgbClr val="000000"/>
                          </a:solidFill>
                          <a:effectLst/>
                          <a:latin typeface="Lato Black" panose="020F0A02020204030203"/>
                        </a:rPr>
                        <a:t>1. Please elaborate on the solution requirement of SBI Life</a:t>
                      </a:r>
                      <a:br>
                        <a:rPr lang="en-US" sz="2400" b="0" i="0" u="none" strike="noStrike" dirty="0">
                          <a:solidFill>
                            <a:srgbClr val="000000"/>
                          </a:solidFill>
                          <a:effectLst/>
                          <a:latin typeface="Lato Black" panose="020F0A02020204030203"/>
                        </a:rPr>
                      </a:br>
                      <a:r>
                        <a:rPr lang="en-US" sz="2400" b="0" i="0" u="none" strike="noStrike" dirty="0">
                          <a:solidFill>
                            <a:srgbClr val="000000"/>
                          </a:solidFill>
                          <a:effectLst/>
                          <a:latin typeface="Lato Black" panose="020F0A02020204030203"/>
                        </a:rPr>
                        <a:t>2. Does bidder/vendor has to develop a solution for the scope of work or it will be carried out accessing SBI Life application (as per </a:t>
                      </a:r>
                      <a:r>
                        <a:rPr lang="en-US" sz="2400" b="0" i="0" u="none" strike="noStrike" dirty="0" err="1">
                          <a:solidFill>
                            <a:srgbClr val="000000"/>
                          </a:solidFill>
                          <a:effectLst/>
                          <a:latin typeface="Lato Black" panose="020F0A02020204030203"/>
                        </a:rPr>
                        <a:t>pg</a:t>
                      </a:r>
                      <a:r>
                        <a:rPr lang="en-US" sz="2400" b="0" i="0" u="none" strike="noStrike" dirty="0">
                          <a:solidFill>
                            <a:srgbClr val="000000"/>
                          </a:solidFill>
                          <a:effectLst/>
                          <a:latin typeface="Lato Black" panose="020F0A02020204030203"/>
                        </a:rPr>
                        <a:t> 8 General Requirements)?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88900" indent="0" algn="l" fontAlgn="ctr"/>
                      <a:r>
                        <a:rPr lang="en-US" sz="2400" b="0" i="0" u="none" strike="noStrike" dirty="0">
                          <a:solidFill>
                            <a:srgbClr val="000000"/>
                          </a:solidFill>
                          <a:effectLst/>
                          <a:latin typeface="Lato Black" panose="020F0A02020204030203"/>
                        </a:rPr>
                        <a:t>1) The solution requirement includes case sheet preparation based on the documents  and  investigation report</a:t>
                      </a:r>
                      <a:br>
                        <a:rPr lang="en-US" sz="2400" b="0" i="0" u="none" strike="noStrike" dirty="0">
                          <a:solidFill>
                            <a:srgbClr val="000000"/>
                          </a:solidFill>
                          <a:effectLst/>
                          <a:latin typeface="Lato Black" panose="020F0A02020204030203"/>
                        </a:rPr>
                      </a:br>
                      <a:r>
                        <a:rPr lang="en-US" sz="2400" b="0" i="0" u="none" strike="noStrike" dirty="0">
                          <a:solidFill>
                            <a:srgbClr val="000000"/>
                          </a:solidFill>
                          <a:effectLst/>
                          <a:latin typeface="Lato Black" panose="020F0A02020204030203"/>
                        </a:rPr>
                        <a:t>2) Not required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23468292"/>
                  </a:ext>
                </a:extLst>
              </a:tr>
              <a:tr h="2131142">
                <a:tc>
                  <a:txBody>
                    <a:bodyPr/>
                    <a:lstStyle/>
                    <a:p>
                      <a:pPr algn="ctr" fontAlgn="ctr"/>
                      <a:r>
                        <a:rPr lang="en-IN" sz="2400" b="0" i="0" u="none" strike="noStrike">
                          <a:solidFill>
                            <a:srgbClr val="000000"/>
                          </a:solidFill>
                          <a:effectLst/>
                          <a:latin typeface="Lato Black" panose="020F0A02020204030203"/>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2400" b="0" i="0" u="none" strike="noStrike">
                          <a:solidFill>
                            <a:srgbClr val="000000"/>
                          </a:solidFill>
                          <a:effectLst/>
                          <a:latin typeface="Lato Black" panose="020F0A02020204030203"/>
                        </a:rPr>
                        <a:t>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IN" sz="2400" b="0" i="0" u="none" strike="noStrike" dirty="0">
                          <a:solidFill>
                            <a:srgbClr val="000000"/>
                          </a:solidFill>
                          <a:effectLst/>
                          <a:latin typeface="Lato Black" panose="020F0A02020204030203"/>
                        </a:rPr>
                        <a:t>Broad Scope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88900" indent="0" algn="l" fontAlgn="ctr"/>
                      <a:r>
                        <a:rPr lang="en-US" sz="2400" b="0" i="0" u="none" strike="noStrike" dirty="0">
                          <a:solidFill>
                            <a:srgbClr val="000000"/>
                          </a:solidFill>
                          <a:effectLst/>
                          <a:latin typeface="Lato Black" panose="020F0A02020204030203"/>
                        </a:rPr>
                        <a:t>There should be a facility for providing real time dashboard, which should be accessible to SBI Life with secured login credentials. Multiple status reports should be available for download in excel or PDF for reporting.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88900" indent="0" algn="l" fontAlgn="ctr"/>
                      <a:r>
                        <a:rPr lang="en-US" sz="2400" b="0" i="0" u="none" strike="noStrike" dirty="0">
                          <a:solidFill>
                            <a:srgbClr val="000000"/>
                          </a:solidFill>
                          <a:effectLst/>
                          <a:latin typeface="Lato Black" panose="020F0A02020204030203"/>
                        </a:rPr>
                        <a:t>Does bidder/vendor has to develop the dashboard?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88900" indent="0" algn="l" fontAlgn="ctr"/>
                      <a:r>
                        <a:rPr lang="en-US" sz="2400" b="0" i="0" u="none" strike="noStrike" dirty="0">
                          <a:solidFill>
                            <a:srgbClr val="000000"/>
                          </a:solidFill>
                          <a:effectLst/>
                          <a:latin typeface="Lato Black" panose="020F0A02020204030203"/>
                        </a:rPr>
                        <a:t>Vendor has to provide the requisite MIS as required </a:t>
                      </a:r>
                      <a:r>
                        <a:rPr lang="en-US" sz="2400" b="0" i="0" u="none" strike="noStrike" dirty="0" smtClean="0">
                          <a:solidFill>
                            <a:srgbClr val="000000"/>
                          </a:solidFill>
                          <a:effectLst/>
                          <a:latin typeface="Lato Black" panose="020F0A02020204030203"/>
                        </a:rPr>
                        <a:t>by </a:t>
                      </a:r>
                      <a:r>
                        <a:rPr lang="en-US" sz="2400" b="0" i="0" u="none" strike="noStrike" dirty="0">
                          <a:solidFill>
                            <a:srgbClr val="000000"/>
                          </a:solidFill>
                          <a:effectLst/>
                          <a:latin typeface="Lato Black" panose="020F0A02020204030203"/>
                        </a:rPr>
                        <a:t>SBI Life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23052987"/>
                  </a:ext>
                </a:extLst>
              </a:tr>
            </a:tbl>
          </a:graphicData>
        </a:graphic>
      </p:graphicFrame>
    </p:spTree>
    <p:extLst>
      <p:ext uri="{BB962C8B-B14F-4D97-AF65-F5344CB8AC3E}">
        <p14:creationId xmlns:p14="http://schemas.microsoft.com/office/powerpoint/2010/main" val="1162575785"/>
      </p:ext>
    </p:extLst>
  </p:cSld>
  <p:clrMapOvr>
    <a:masterClrMapping/>
  </p:clrMapOvr>
  <p:transition spd="med">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CC74C267-A197-4684-9095-94C6F8E6EF70}"/>
              </a:ext>
            </a:extLst>
          </p:cNvPr>
          <p:cNvSpPr/>
          <p:nvPr/>
        </p:nvSpPr>
        <p:spPr>
          <a:xfrm>
            <a:off x="5970" y="88677"/>
            <a:ext cx="24378030" cy="769441"/>
          </a:xfrm>
          <a:prstGeom prst="rect">
            <a:avLst/>
          </a:prstGeom>
          <a:solidFill>
            <a:srgbClr val="CC0067"/>
          </a:solidFill>
        </p:spPr>
        <p:txBody>
          <a:bodyPr wrap="square"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127000" marR="127000" indent="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1pPr>
            <a:lvl2pPr marL="127000" marR="127000" indent="2286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2pPr>
            <a:lvl3pPr marL="127000" marR="127000" indent="4572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3pPr>
            <a:lvl4pPr marL="127000" marR="127000" indent="6858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4pPr>
            <a:lvl5pPr marL="127000" marR="127000" indent="9144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5pPr>
            <a:lvl6pPr marL="127000" marR="127000" indent="11430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6pPr>
            <a:lvl7pPr marL="127000" marR="127000" indent="13716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7pPr>
            <a:lvl8pPr marL="127000" marR="127000" indent="16002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8pPr>
            <a:lvl9pPr marL="127000" marR="127000" indent="18288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9pPr>
          </a:lstStyle>
          <a:p>
            <a:pPr lvl="0" algn="l">
              <a:defRPr/>
            </a:pPr>
            <a:r>
              <a:rPr lang="en-US" sz="4400" dirty="0">
                <a:solidFill>
                  <a:schemeClr val="bg1"/>
                </a:solidFill>
                <a:latin typeface="Lato Black"/>
                <a:ea typeface="Tahoma" panose="020B0604030504040204" pitchFamily="34" charset="0"/>
                <a:cs typeface="Tahoma" panose="020B0604030504040204" pitchFamily="34" charset="0"/>
              </a:rPr>
              <a:t>RFP for  Outsourcing of Claims case sheets preparation and related activities - Pre bid queries</a:t>
            </a:r>
            <a:endParaRPr lang="en-IN" sz="4400" dirty="0">
              <a:solidFill>
                <a:schemeClr val="bg1"/>
              </a:solidFill>
              <a:latin typeface="Lato Black"/>
            </a:endParaRPr>
          </a:p>
        </p:txBody>
      </p:sp>
      <p:graphicFrame>
        <p:nvGraphicFramePr>
          <p:cNvPr id="6" name="Table 5">
            <a:extLst>
              <a:ext uri="{FF2B5EF4-FFF2-40B4-BE49-F238E27FC236}">
                <a16:creationId xmlns:a16="http://schemas.microsoft.com/office/drawing/2014/main" id="{D29A4C29-C44B-44C2-9BB3-EEF406A87447}"/>
              </a:ext>
            </a:extLst>
          </p:cNvPr>
          <p:cNvGraphicFramePr>
            <a:graphicFrameLocks noGrp="1"/>
          </p:cNvGraphicFramePr>
          <p:nvPr>
            <p:extLst>
              <p:ext uri="{D42A27DB-BD31-4B8C-83A1-F6EECF244321}">
                <p14:modId xmlns:p14="http://schemas.microsoft.com/office/powerpoint/2010/main" val="2251589581"/>
              </p:ext>
            </p:extLst>
          </p:nvPr>
        </p:nvGraphicFramePr>
        <p:xfrm>
          <a:off x="929556" y="1370862"/>
          <a:ext cx="22933335" cy="11934281"/>
        </p:xfrm>
        <a:graphic>
          <a:graphicData uri="http://schemas.openxmlformats.org/drawingml/2006/table">
            <a:tbl>
              <a:tblPr/>
              <a:tblGrid>
                <a:gridCol w="792161">
                  <a:extLst>
                    <a:ext uri="{9D8B030D-6E8A-4147-A177-3AD203B41FA5}">
                      <a16:colId xmlns:a16="http://schemas.microsoft.com/office/drawing/2014/main" val="3866565564"/>
                    </a:ext>
                  </a:extLst>
                </a:gridCol>
                <a:gridCol w="1011269">
                  <a:extLst>
                    <a:ext uri="{9D8B030D-6E8A-4147-A177-3AD203B41FA5}">
                      <a16:colId xmlns:a16="http://schemas.microsoft.com/office/drawing/2014/main" val="4021365082"/>
                    </a:ext>
                  </a:extLst>
                </a:gridCol>
                <a:gridCol w="2471992">
                  <a:extLst>
                    <a:ext uri="{9D8B030D-6E8A-4147-A177-3AD203B41FA5}">
                      <a16:colId xmlns:a16="http://schemas.microsoft.com/office/drawing/2014/main" val="4215974448"/>
                    </a:ext>
                  </a:extLst>
                </a:gridCol>
                <a:gridCol w="7154170">
                  <a:extLst>
                    <a:ext uri="{9D8B030D-6E8A-4147-A177-3AD203B41FA5}">
                      <a16:colId xmlns:a16="http://schemas.microsoft.com/office/drawing/2014/main" val="2575810646"/>
                    </a:ext>
                  </a:extLst>
                </a:gridCol>
                <a:gridCol w="6986742">
                  <a:extLst>
                    <a:ext uri="{9D8B030D-6E8A-4147-A177-3AD203B41FA5}">
                      <a16:colId xmlns:a16="http://schemas.microsoft.com/office/drawing/2014/main" val="2997059695"/>
                    </a:ext>
                  </a:extLst>
                </a:gridCol>
                <a:gridCol w="4517001">
                  <a:extLst>
                    <a:ext uri="{9D8B030D-6E8A-4147-A177-3AD203B41FA5}">
                      <a16:colId xmlns:a16="http://schemas.microsoft.com/office/drawing/2014/main" val="1288582832"/>
                    </a:ext>
                  </a:extLst>
                </a:gridCol>
              </a:tblGrid>
              <a:tr h="786515">
                <a:tc>
                  <a:txBody>
                    <a:bodyPr/>
                    <a:lstStyle/>
                    <a:p>
                      <a:pPr algn="ctr" fontAlgn="ctr"/>
                      <a:r>
                        <a:rPr lang="en-IN" sz="2400" b="1" i="0" u="none" strike="noStrike" dirty="0">
                          <a:solidFill>
                            <a:srgbClr val="FFFFFF"/>
                          </a:solidFill>
                          <a:effectLst/>
                          <a:latin typeface="Lato Black" panose="020F0A02020204030203"/>
                        </a:rPr>
                        <a:t>Sr. No.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r>
                        <a:rPr lang="en-IN" sz="2400" b="1" i="0" u="none" strike="noStrike" dirty="0">
                          <a:solidFill>
                            <a:srgbClr val="FFFFFF"/>
                          </a:solidFill>
                          <a:effectLst/>
                          <a:latin typeface="Lato Black" panose="020F0A02020204030203"/>
                        </a:rPr>
                        <a:t>Page No.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r>
                        <a:rPr lang="en-IN" sz="2400" b="1" i="0" u="none" strike="noStrike" dirty="0">
                          <a:solidFill>
                            <a:srgbClr val="FFFFFF"/>
                          </a:solidFill>
                          <a:effectLst/>
                          <a:latin typeface="Lato Black" panose="020F0A02020204030203"/>
                        </a:rPr>
                        <a:t>RFP Section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r>
                        <a:rPr lang="en-IN" sz="2400" b="1" i="0" u="none" strike="noStrike" dirty="0">
                          <a:solidFill>
                            <a:srgbClr val="FFFFFF"/>
                          </a:solidFill>
                          <a:effectLst/>
                          <a:latin typeface="Lato Black" panose="020F0A02020204030203"/>
                        </a:rPr>
                        <a:t>Description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r>
                        <a:rPr lang="en-IN" sz="2400" b="1" i="0" u="none" strike="noStrike" dirty="0">
                          <a:solidFill>
                            <a:srgbClr val="FFFFFF"/>
                          </a:solidFill>
                          <a:effectLst/>
                          <a:latin typeface="Lato Black" panose="020F0A02020204030203"/>
                        </a:rPr>
                        <a:t>Queries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r>
                        <a:rPr lang="en-IN" sz="2400" b="1" i="0" u="none" strike="noStrike" dirty="0">
                          <a:solidFill>
                            <a:srgbClr val="FFFFFF"/>
                          </a:solidFill>
                          <a:effectLst/>
                          <a:latin typeface="Lato Black" panose="020F0A02020204030203"/>
                        </a:rPr>
                        <a:t>SBI Life Response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extLst>
                  <a:ext uri="{0D108BD9-81ED-4DB2-BD59-A6C34878D82A}">
                    <a16:rowId xmlns:a16="http://schemas.microsoft.com/office/drawing/2014/main" val="340425797"/>
                  </a:ext>
                </a:extLst>
              </a:tr>
              <a:tr h="4476603">
                <a:tc>
                  <a:txBody>
                    <a:bodyPr/>
                    <a:lstStyle/>
                    <a:p>
                      <a:pPr algn="ctr" fontAlgn="ctr"/>
                      <a:r>
                        <a:rPr lang="en-IN" sz="2400" b="0" i="0" u="none" strike="noStrike">
                          <a:solidFill>
                            <a:srgbClr val="000000"/>
                          </a:solidFill>
                          <a:effectLst/>
                          <a:latin typeface="Lato Black" panose="020F0A02020204030203"/>
                        </a:rPr>
                        <a:t>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2400" b="0" i="0" u="none" strike="noStrike">
                          <a:solidFill>
                            <a:srgbClr val="000000"/>
                          </a:solidFill>
                          <a:effectLst/>
                          <a:latin typeface="Lato Black" panose="020F0A02020204030203"/>
                        </a:rPr>
                        <a:t>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IN" sz="2400" b="0" i="0" u="none" strike="noStrike" dirty="0">
                          <a:solidFill>
                            <a:srgbClr val="000000"/>
                          </a:solidFill>
                          <a:effectLst/>
                          <a:latin typeface="Lato Black" panose="020F0A02020204030203"/>
                        </a:rPr>
                        <a:t>General Requirements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88900" indent="0" algn="l" fontAlgn="ctr"/>
                      <a:r>
                        <a:rPr lang="en-US" sz="2400" b="0" i="0" u="none" strike="noStrike" dirty="0">
                          <a:solidFill>
                            <a:srgbClr val="000000"/>
                          </a:solidFill>
                          <a:effectLst/>
                          <a:latin typeface="Lato Black" panose="020F0A02020204030203"/>
                        </a:rPr>
                        <a:t>2. The source of documents for data entry and data verification will be provided in PDF/TIFF/JPEG format. The vendor will have in place a system for quality check for the data entry and verification.</a:t>
                      </a:r>
                      <a:br>
                        <a:rPr lang="en-US" sz="2400" b="0" i="0" u="none" strike="noStrike" dirty="0">
                          <a:solidFill>
                            <a:srgbClr val="000000"/>
                          </a:solidFill>
                          <a:effectLst/>
                          <a:latin typeface="Lato Black" panose="020F0A02020204030203"/>
                        </a:rPr>
                      </a:br>
                      <a:r>
                        <a:rPr lang="en-US" sz="2400" b="0" i="0" u="none" strike="noStrike" dirty="0">
                          <a:solidFill>
                            <a:srgbClr val="000000"/>
                          </a:solidFill>
                          <a:effectLst/>
                          <a:latin typeface="Lato Black" panose="020F0A02020204030203"/>
                        </a:rPr>
                        <a:t/>
                      </a:r>
                      <a:br>
                        <a:rPr lang="en-US" sz="2400" b="0" i="0" u="none" strike="noStrike" dirty="0">
                          <a:solidFill>
                            <a:srgbClr val="000000"/>
                          </a:solidFill>
                          <a:effectLst/>
                          <a:latin typeface="Lato Black" panose="020F0A02020204030203"/>
                        </a:rPr>
                      </a:br>
                      <a:r>
                        <a:rPr lang="en-US" sz="2400" b="0" i="0" u="none" strike="noStrike" dirty="0">
                          <a:solidFill>
                            <a:srgbClr val="000000"/>
                          </a:solidFill>
                          <a:effectLst/>
                          <a:latin typeface="Lato Black" panose="020F0A02020204030203"/>
                        </a:rPr>
                        <a:t>3. The systems for data entry and data verification (maker &amp; checker) will be provided by SBI Life. The data entry will be made in the application made available by SBI Life in respect of which access is provided by SBI Life.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88900" indent="0" algn="l" fontAlgn="ctr"/>
                      <a:r>
                        <a:rPr lang="en-US" sz="2400" b="0" i="0" u="none" strike="noStrike">
                          <a:solidFill>
                            <a:srgbClr val="000000"/>
                          </a:solidFill>
                          <a:effectLst/>
                          <a:latin typeface="Lato Black" panose="020F0A02020204030203"/>
                        </a:rPr>
                        <a:t>Please elaborate on this as both the points are contradictory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88900" indent="0" algn="l" fontAlgn="ctr"/>
                      <a:r>
                        <a:rPr lang="en-US" sz="2400" b="0" i="0" u="none" strike="noStrike" dirty="0">
                          <a:solidFill>
                            <a:srgbClr val="000000"/>
                          </a:solidFill>
                          <a:effectLst/>
                          <a:latin typeface="Lato Black" panose="020F0A02020204030203"/>
                        </a:rPr>
                        <a:t>The Data entry is expected to be done in SBIL application. However, the quality check of the data entry made in SBIL system </a:t>
                      </a:r>
                      <a:r>
                        <a:rPr lang="en-US" sz="2400" b="0" i="0" u="none" strike="noStrike" dirty="0" smtClean="0">
                          <a:solidFill>
                            <a:srgbClr val="000000"/>
                          </a:solidFill>
                          <a:effectLst/>
                          <a:latin typeface="Lato Black" panose="020F0A02020204030203"/>
                        </a:rPr>
                        <a:t>by </a:t>
                      </a:r>
                      <a:r>
                        <a:rPr lang="en-US" sz="2400" b="0" i="0" u="none" strike="noStrike" dirty="0">
                          <a:solidFill>
                            <a:srgbClr val="000000"/>
                          </a:solidFill>
                          <a:effectLst/>
                          <a:latin typeface="Lato Black" panose="020F0A02020204030203"/>
                        </a:rPr>
                        <a:t>the vendor</a:t>
                      </a:r>
                      <a:r>
                        <a:rPr lang="en-US" sz="2400" b="0" i="0" u="none" strike="noStrike" dirty="0" smtClean="0">
                          <a:solidFill>
                            <a:srgbClr val="000000"/>
                          </a:solidFill>
                          <a:effectLst/>
                          <a:latin typeface="Lato Black" panose="020F0A02020204030203"/>
                        </a:rPr>
                        <a:t>. Hence </a:t>
                      </a:r>
                      <a:r>
                        <a:rPr lang="en-US" sz="2400" b="0" i="0" u="none" strike="noStrike" dirty="0">
                          <a:solidFill>
                            <a:srgbClr val="000000"/>
                          </a:solidFill>
                          <a:effectLst/>
                          <a:latin typeface="Lato Black" panose="020F0A02020204030203"/>
                        </a:rPr>
                        <a:t>the points not contradictory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18573580"/>
                  </a:ext>
                </a:extLst>
              </a:tr>
              <a:tr h="1989602">
                <a:tc>
                  <a:txBody>
                    <a:bodyPr/>
                    <a:lstStyle/>
                    <a:p>
                      <a:pPr algn="ctr" fontAlgn="ctr"/>
                      <a:r>
                        <a:rPr lang="en-IN" sz="2400" b="0" i="0" u="none" strike="noStrike">
                          <a:solidFill>
                            <a:srgbClr val="000000"/>
                          </a:solidFill>
                          <a:effectLst/>
                          <a:latin typeface="Lato Black" panose="020F0A02020204030203"/>
                        </a:rPr>
                        <a:t>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2400" b="0" i="0" u="none" strike="noStrike">
                          <a:solidFill>
                            <a:srgbClr val="000000"/>
                          </a:solidFill>
                          <a:effectLst/>
                          <a:latin typeface="Lato Black" panose="020F0A02020204030203"/>
                        </a:rPr>
                        <a:t>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IN" sz="2400" b="0" i="0" u="none" strike="noStrike" dirty="0">
                          <a:solidFill>
                            <a:srgbClr val="000000"/>
                          </a:solidFill>
                          <a:effectLst/>
                          <a:latin typeface="Lato Black" panose="020F0A02020204030203"/>
                        </a:rPr>
                        <a:t>Eligibility Criteria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88900" indent="0" algn="l" fontAlgn="ctr"/>
                      <a:r>
                        <a:rPr lang="en-US" sz="2400" b="0" i="0" u="none" strike="noStrike" dirty="0">
                          <a:solidFill>
                            <a:srgbClr val="000000"/>
                          </a:solidFill>
                          <a:effectLst/>
                          <a:latin typeface="Lato Black" panose="020F0A02020204030203"/>
                        </a:rPr>
                        <a:t>Service Provider(s) should have existing facility (processing </a:t>
                      </a:r>
                      <a:r>
                        <a:rPr lang="en-US" sz="2400" b="0" i="0" u="none" strike="noStrike" dirty="0" err="1">
                          <a:solidFill>
                            <a:srgbClr val="000000"/>
                          </a:solidFill>
                          <a:effectLst/>
                          <a:latin typeface="Lato Black" panose="020F0A02020204030203"/>
                        </a:rPr>
                        <a:t>centre</a:t>
                      </a:r>
                      <a:r>
                        <a:rPr lang="en-US" sz="2400" b="0" i="0" u="none" strike="noStrike" dirty="0">
                          <a:solidFill>
                            <a:srgbClr val="000000"/>
                          </a:solidFill>
                          <a:effectLst/>
                          <a:latin typeface="Lato Black" panose="020F0A02020204030203"/>
                        </a:rPr>
                        <a:t>) in Mumbai/Navi Mumbai locations.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88900" indent="0" algn="l" fontAlgn="ctr"/>
                      <a:r>
                        <a:rPr lang="en-US" sz="2400" b="0" i="0" u="none" strike="noStrike" dirty="0" err="1">
                          <a:solidFill>
                            <a:srgbClr val="000000"/>
                          </a:solidFill>
                          <a:effectLst/>
                          <a:latin typeface="Lato Black" panose="020F0A02020204030203"/>
                        </a:rPr>
                        <a:t>Datamatics</a:t>
                      </a:r>
                      <a:r>
                        <a:rPr lang="en-US" sz="2400" b="0" i="0" u="none" strike="noStrike" dirty="0">
                          <a:solidFill>
                            <a:srgbClr val="000000"/>
                          </a:solidFill>
                          <a:effectLst/>
                          <a:latin typeface="Lato Black" panose="020F0A02020204030203"/>
                        </a:rPr>
                        <a:t> has delivery centers in Mumbai, Nashik and Puducherry. SBI Life is an existing client to </a:t>
                      </a:r>
                      <a:r>
                        <a:rPr lang="en-US" sz="2400" b="0" i="0" u="none" strike="noStrike" dirty="0" err="1">
                          <a:solidFill>
                            <a:srgbClr val="000000"/>
                          </a:solidFill>
                          <a:effectLst/>
                          <a:latin typeface="Lato Black" panose="020F0A02020204030203"/>
                        </a:rPr>
                        <a:t>Datamatics</a:t>
                      </a:r>
                      <a:r>
                        <a:rPr lang="en-US" sz="2400" b="0" i="0" u="none" strike="noStrike" dirty="0">
                          <a:solidFill>
                            <a:srgbClr val="000000"/>
                          </a:solidFill>
                          <a:effectLst/>
                          <a:latin typeface="Lato Black" panose="020F0A02020204030203"/>
                        </a:rPr>
                        <a:t> and the processes are carried out in Nashik center. Can we propose Nashik as primary delivery centers and Puducherry as BCP?</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88900" indent="0" algn="l" fontAlgn="ctr"/>
                      <a:r>
                        <a:rPr lang="en-US" sz="2400" b="0" i="0" u="none" strike="noStrike">
                          <a:solidFill>
                            <a:srgbClr val="000000"/>
                          </a:solidFill>
                          <a:effectLst/>
                          <a:latin typeface="Lato Black" panose="020F0A02020204030203"/>
                        </a:rPr>
                        <a:t>Please refer to the eligibilty conditions of the RFP</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73493312"/>
                  </a:ext>
                </a:extLst>
              </a:tr>
              <a:tr h="2487001">
                <a:tc>
                  <a:txBody>
                    <a:bodyPr/>
                    <a:lstStyle/>
                    <a:p>
                      <a:pPr algn="ctr" fontAlgn="ctr"/>
                      <a:r>
                        <a:rPr lang="en-IN" sz="2400" b="0" i="0" u="none" strike="noStrike">
                          <a:solidFill>
                            <a:srgbClr val="000000"/>
                          </a:solidFill>
                          <a:effectLst/>
                          <a:latin typeface="Lato Black" panose="020F0A02020204030203"/>
                        </a:rPr>
                        <a:t>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2400" b="0" i="0" u="none" strike="noStrike">
                          <a:solidFill>
                            <a:srgbClr val="000000"/>
                          </a:solidFill>
                          <a:effectLst/>
                          <a:latin typeface="Lato Black" panose="020F0A02020204030203"/>
                        </a:rPr>
                        <a:t>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IN" sz="2400" b="0" i="0" u="none" strike="noStrike" dirty="0">
                          <a:solidFill>
                            <a:srgbClr val="000000"/>
                          </a:solidFill>
                          <a:effectLst/>
                          <a:latin typeface="Lato Black" panose="020F0A02020204030203"/>
                        </a:rPr>
                        <a:t>Indemnity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88900" indent="0" algn="l" fontAlgn="ctr"/>
                      <a:r>
                        <a:rPr lang="en-US" sz="2400" b="0" i="0" u="none" strike="noStrike" dirty="0">
                          <a:solidFill>
                            <a:srgbClr val="000000"/>
                          </a:solidFill>
                          <a:effectLst/>
                          <a:latin typeface="Lato Black" panose="020F0A02020204030203"/>
                        </a:rPr>
                        <a:t>The participants shall indemnify SBI Life and keep it indemnified against any loss or damage on account of wrong pay-out processed based on the services provided by the successful participants.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88900" indent="0" algn="l" fontAlgn="ctr"/>
                      <a:r>
                        <a:rPr lang="en-US" sz="2400" b="0" i="0" u="none" strike="noStrike" dirty="0">
                          <a:solidFill>
                            <a:srgbClr val="000000"/>
                          </a:solidFill>
                          <a:effectLst/>
                          <a:latin typeface="Lato Black" panose="020F0A02020204030203"/>
                        </a:rPr>
                        <a:t>1. Is end to end payout </a:t>
                      </a:r>
                      <a:r>
                        <a:rPr lang="en-US" sz="2400" b="0" i="0" u="none" strike="noStrike" dirty="0" err="1">
                          <a:solidFill>
                            <a:srgbClr val="000000"/>
                          </a:solidFill>
                          <a:effectLst/>
                          <a:latin typeface="Lato Black" panose="020F0A02020204030203"/>
                        </a:rPr>
                        <a:t>ie</a:t>
                      </a:r>
                      <a:r>
                        <a:rPr lang="en-US" sz="2400" b="0" i="0" u="none" strike="noStrike" dirty="0">
                          <a:solidFill>
                            <a:srgbClr val="000000"/>
                          </a:solidFill>
                          <a:effectLst/>
                          <a:latin typeface="Lato Black" panose="020F0A02020204030203"/>
                        </a:rPr>
                        <a:t>. PRN generation till disbursement to be done by bidder?</a:t>
                      </a:r>
                      <a:br>
                        <a:rPr lang="en-US" sz="2400" b="0" i="0" u="none" strike="noStrike" dirty="0">
                          <a:solidFill>
                            <a:srgbClr val="000000"/>
                          </a:solidFill>
                          <a:effectLst/>
                          <a:latin typeface="Lato Black" panose="020F0A02020204030203"/>
                        </a:rPr>
                      </a:br>
                      <a:r>
                        <a:rPr lang="en-US" sz="2400" b="0" i="0" u="none" strike="noStrike" dirty="0">
                          <a:solidFill>
                            <a:srgbClr val="000000"/>
                          </a:solidFill>
                          <a:effectLst/>
                          <a:latin typeface="Lato Black" panose="020F0A02020204030203"/>
                        </a:rPr>
                        <a:t>2. Do you have any system for recovery or it has been outsourced to third party?</a:t>
                      </a:r>
                      <a:br>
                        <a:rPr lang="en-US" sz="2400" b="0" i="0" u="none" strike="noStrike" dirty="0">
                          <a:solidFill>
                            <a:srgbClr val="000000"/>
                          </a:solidFill>
                          <a:effectLst/>
                          <a:latin typeface="Lato Black" panose="020F0A02020204030203"/>
                        </a:rPr>
                      </a:br>
                      <a:r>
                        <a:rPr lang="en-US" sz="2400" b="0" i="0" u="none" strike="noStrike" dirty="0">
                          <a:solidFill>
                            <a:srgbClr val="000000"/>
                          </a:solidFill>
                          <a:effectLst/>
                          <a:latin typeface="Lato Black" panose="020F0A02020204030203"/>
                        </a:rPr>
                        <a:t>3. Liability will be capped post discussion with SBI Life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88900" indent="0" algn="l" fontAlgn="ctr"/>
                      <a:r>
                        <a:rPr lang="en-US" sz="2400" b="0" i="0" u="none" strike="noStrike" dirty="0">
                          <a:solidFill>
                            <a:srgbClr val="000000"/>
                          </a:solidFill>
                          <a:effectLst/>
                          <a:latin typeface="Lato Black" panose="020F0A02020204030203"/>
                        </a:rPr>
                        <a:t>The terms and conditions of the RFP are clear on this. Please refer to the  RFP.</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19260701"/>
                  </a:ext>
                </a:extLst>
              </a:tr>
              <a:tr h="1573031">
                <a:tc>
                  <a:txBody>
                    <a:bodyPr/>
                    <a:lstStyle/>
                    <a:p>
                      <a:pPr algn="ctr" fontAlgn="ctr"/>
                      <a:r>
                        <a:rPr lang="en-IN" sz="2400" b="0" i="0" u="none" strike="noStrike">
                          <a:solidFill>
                            <a:srgbClr val="000000"/>
                          </a:solidFill>
                          <a:effectLst/>
                          <a:latin typeface="Lato Black" panose="020F0A02020204030203"/>
                        </a:rPr>
                        <a:t>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2400" b="0" i="0" u="none" strike="noStrike">
                          <a:solidFill>
                            <a:srgbClr val="000000"/>
                          </a:solidFill>
                          <a:effectLst/>
                          <a:latin typeface="Lato Black" panose="020F0A02020204030203"/>
                        </a:rPr>
                        <a:t>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IN" sz="2400" b="0" i="0" u="none" strike="noStrike" dirty="0">
                          <a:solidFill>
                            <a:srgbClr val="000000"/>
                          </a:solidFill>
                          <a:effectLst/>
                          <a:latin typeface="Lato Black" panose="020F0A02020204030203"/>
                        </a:rPr>
                        <a:t>Detailed Scope 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88900" indent="0" algn="l" fontAlgn="ctr"/>
                      <a:r>
                        <a:rPr lang="en-US" sz="2400" b="0" i="0" u="none" strike="noStrike">
                          <a:solidFill>
                            <a:srgbClr val="000000"/>
                          </a:solidFill>
                          <a:effectLst/>
                          <a:latin typeface="Lato Black" panose="020F0A02020204030203"/>
                        </a:rPr>
                        <a:t>Generate requirement letters basis the comments /queries raised by the SBI Life claim assessor and follow up for the requirements till the closure of the claim.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88900" indent="0" algn="l" fontAlgn="ctr"/>
                      <a:r>
                        <a:rPr lang="en-US" sz="2400" b="0" i="0" u="none" strike="noStrike">
                          <a:solidFill>
                            <a:srgbClr val="000000"/>
                          </a:solidFill>
                          <a:effectLst/>
                          <a:latin typeface="Lato Black" panose="020F0A02020204030203"/>
                        </a:rPr>
                        <a:t>1. Does follow up has to be done with SBI Life Team or third party?</a:t>
                      </a:r>
                      <a:br>
                        <a:rPr lang="en-US" sz="2400" b="0" i="0" u="none" strike="noStrike">
                          <a:solidFill>
                            <a:srgbClr val="000000"/>
                          </a:solidFill>
                          <a:effectLst/>
                          <a:latin typeface="Lato Black" panose="020F0A02020204030203"/>
                        </a:rPr>
                      </a:br>
                      <a:r>
                        <a:rPr lang="en-US" sz="2400" b="0" i="0" u="none" strike="noStrike">
                          <a:solidFill>
                            <a:srgbClr val="000000"/>
                          </a:solidFill>
                          <a:effectLst/>
                          <a:latin typeface="Lato Black" panose="020F0A02020204030203"/>
                        </a:rPr>
                        <a:t>2. What is the anticipated volume for this scope?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88900" indent="0" algn="l" fontAlgn="ctr"/>
                      <a:r>
                        <a:rPr lang="en-US" sz="2400" b="0" i="0" u="none" strike="noStrike" dirty="0">
                          <a:solidFill>
                            <a:srgbClr val="000000"/>
                          </a:solidFill>
                          <a:effectLst/>
                          <a:latin typeface="Lato Black" panose="020F0A02020204030203"/>
                        </a:rPr>
                        <a:t>1) No follow up is required</a:t>
                      </a:r>
                      <a:br>
                        <a:rPr lang="en-US" sz="2400" b="0" i="0" u="none" strike="noStrike" dirty="0">
                          <a:solidFill>
                            <a:srgbClr val="000000"/>
                          </a:solidFill>
                          <a:effectLst/>
                          <a:latin typeface="Lato Black" panose="020F0A02020204030203"/>
                        </a:rPr>
                      </a:br>
                      <a:r>
                        <a:rPr lang="en-US" sz="2400" b="0" i="0" u="none" strike="noStrike" dirty="0" smtClean="0">
                          <a:solidFill>
                            <a:srgbClr val="000000"/>
                          </a:solidFill>
                          <a:effectLst/>
                          <a:latin typeface="Lato Black" panose="020F0A02020204030203"/>
                        </a:rPr>
                        <a:t>2)</a:t>
                      </a:r>
                      <a:r>
                        <a:rPr lang="en-US" sz="2400" b="0" i="0" u="none" strike="noStrike" baseline="0" dirty="0" smtClean="0">
                          <a:solidFill>
                            <a:srgbClr val="000000"/>
                          </a:solidFill>
                          <a:effectLst/>
                          <a:latin typeface="Lato Black" panose="020F0A02020204030203"/>
                        </a:rPr>
                        <a:t> The anticipated  claims volumes would be 50 % of the average yearly  claims reported. The claims reported are available in public disclosure  </a:t>
                      </a:r>
                      <a:endParaRPr lang="en-US" sz="2400" b="0" i="0" u="none" strike="noStrike" dirty="0">
                        <a:solidFill>
                          <a:srgbClr val="000000"/>
                        </a:solidFill>
                        <a:effectLst/>
                        <a:latin typeface="Lato Black" panose="020F0A02020204030203"/>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33206705"/>
                  </a:ext>
                </a:extLst>
              </a:tr>
            </a:tbl>
          </a:graphicData>
        </a:graphic>
      </p:graphicFrame>
    </p:spTree>
    <p:extLst>
      <p:ext uri="{BB962C8B-B14F-4D97-AF65-F5344CB8AC3E}">
        <p14:creationId xmlns:p14="http://schemas.microsoft.com/office/powerpoint/2010/main" val="701950614"/>
      </p:ext>
    </p:extLst>
  </p:cSld>
  <p:clrMapOvr>
    <a:masterClrMapping/>
  </p:clrMapOvr>
  <p:transition spd="med">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CC74C267-A197-4684-9095-94C6F8E6EF70}"/>
              </a:ext>
            </a:extLst>
          </p:cNvPr>
          <p:cNvSpPr/>
          <p:nvPr/>
        </p:nvSpPr>
        <p:spPr>
          <a:xfrm>
            <a:off x="5970" y="88677"/>
            <a:ext cx="24378030" cy="769441"/>
          </a:xfrm>
          <a:prstGeom prst="rect">
            <a:avLst/>
          </a:prstGeom>
          <a:solidFill>
            <a:srgbClr val="CC0067"/>
          </a:solidFill>
        </p:spPr>
        <p:txBody>
          <a:bodyPr wrap="square"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127000" marR="127000" indent="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1pPr>
            <a:lvl2pPr marL="127000" marR="127000" indent="2286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2pPr>
            <a:lvl3pPr marL="127000" marR="127000" indent="4572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3pPr>
            <a:lvl4pPr marL="127000" marR="127000" indent="6858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4pPr>
            <a:lvl5pPr marL="127000" marR="127000" indent="9144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5pPr>
            <a:lvl6pPr marL="127000" marR="127000" indent="11430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6pPr>
            <a:lvl7pPr marL="127000" marR="127000" indent="13716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7pPr>
            <a:lvl8pPr marL="127000" marR="127000" indent="16002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8pPr>
            <a:lvl9pPr marL="127000" marR="127000" indent="18288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9pPr>
          </a:lstStyle>
          <a:p>
            <a:pPr lvl="0" algn="l">
              <a:defRPr/>
            </a:pPr>
            <a:r>
              <a:rPr lang="en-US" sz="4400" dirty="0">
                <a:solidFill>
                  <a:schemeClr val="bg1"/>
                </a:solidFill>
                <a:latin typeface="Lato Black"/>
                <a:ea typeface="Tahoma" panose="020B0604030504040204" pitchFamily="34" charset="0"/>
                <a:cs typeface="Tahoma" panose="020B0604030504040204" pitchFamily="34" charset="0"/>
              </a:rPr>
              <a:t>RFP for  Outsourcing of Claims case sheets preparation and related activities - Pre bid queries</a:t>
            </a:r>
            <a:endParaRPr lang="en-IN" sz="4400" dirty="0">
              <a:solidFill>
                <a:schemeClr val="bg1"/>
              </a:solidFill>
              <a:latin typeface="Lato Black"/>
            </a:endParaRPr>
          </a:p>
        </p:txBody>
      </p:sp>
      <p:graphicFrame>
        <p:nvGraphicFramePr>
          <p:cNvPr id="7" name="Table 6">
            <a:extLst>
              <a:ext uri="{FF2B5EF4-FFF2-40B4-BE49-F238E27FC236}">
                <a16:creationId xmlns:a16="http://schemas.microsoft.com/office/drawing/2014/main" id="{3C7FFFE3-2657-40BA-961D-B0F3D214E7B6}"/>
              </a:ext>
            </a:extLst>
          </p:cNvPr>
          <p:cNvGraphicFramePr>
            <a:graphicFrameLocks noGrp="1"/>
          </p:cNvGraphicFramePr>
          <p:nvPr>
            <p:extLst>
              <p:ext uri="{D42A27DB-BD31-4B8C-83A1-F6EECF244321}">
                <p14:modId xmlns:p14="http://schemas.microsoft.com/office/powerpoint/2010/main" val="2534469715"/>
              </p:ext>
            </p:extLst>
          </p:nvPr>
        </p:nvGraphicFramePr>
        <p:xfrm>
          <a:off x="929556" y="1370862"/>
          <a:ext cx="22933335" cy="12070080"/>
        </p:xfrm>
        <a:graphic>
          <a:graphicData uri="http://schemas.openxmlformats.org/drawingml/2006/table">
            <a:tbl>
              <a:tblPr/>
              <a:tblGrid>
                <a:gridCol w="792161">
                  <a:extLst>
                    <a:ext uri="{9D8B030D-6E8A-4147-A177-3AD203B41FA5}">
                      <a16:colId xmlns:a16="http://schemas.microsoft.com/office/drawing/2014/main" val="2532161978"/>
                    </a:ext>
                  </a:extLst>
                </a:gridCol>
                <a:gridCol w="1011269">
                  <a:extLst>
                    <a:ext uri="{9D8B030D-6E8A-4147-A177-3AD203B41FA5}">
                      <a16:colId xmlns:a16="http://schemas.microsoft.com/office/drawing/2014/main" val="3770031283"/>
                    </a:ext>
                  </a:extLst>
                </a:gridCol>
                <a:gridCol w="2471992">
                  <a:extLst>
                    <a:ext uri="{9D8B030D-6E8A-4147-A177-3AD203B41FA5}">
                      <a16:colId xmlns:a16="http://schemas.microsoft.com/office/drawing/2014/main" val="3146038615"/>
                    </a:ext>
                  </a:extLst>
                </a:gridCol>
                <a:gridCol w="7025122">
                  <a:extLst>
                    <a:ext uri="{9D8B030D-6E8A-4147-A177-3AD203B41FA5}">
                      <a16:colId xmlns:a16="http://schemas.microsoft.com/office/drawing/2014/main" val="2379493695"/>
                    </a:ext>
                  </a:extLst>
                </a:gridCol>
                <a:gridCol w="4610100">
                  <a:extLst>
                    <a:ext uri="{9D8B030D-6E8A-4147-A177-3AD203B41FA5}">
                      <a16:colId xmlns:a16="http://schemas.microsoft.com/office/drawing/2014/main" val="4154316620"/>
                    </a:ext>
                  </a:extLst>
                </a:gridCol>
                <a:gridCol w="7022691">
                  <a:extLst>
                    <a:ext uri="{9D8B030D-6E8A-4147-A177-3AD203B41FA5}">
                      <a16:colId xmlns:a16="http://schemas.microsoft.com/office/drawing/2014/main" val="1117504845"/>
                    </a:ext>
                  </a:extLst>
                </a:gridCol>
              </a:tblGrid>
              <a:tr h="556536">
                <a:tc>
                  <a:txBody>
                    <a:bodyPr/>
                    <a:lstStyle/>
                    <a:p>
                      <a:pPr algn="l" fontAlgn="ctr"/>
                      <a:r>
                        <a:rPr lang="en-IN" sz="2400" b="1" i="0" u="none" strike="noStrike">
                          <a:solidFill>
                            <a:srgbClr val="FFFFFF"/>
                          </a:solidFill>
                          <a:effectLst/>
                          <a:latin typeface="Lato Black" panose="020F0A02020204030203"/>
                        </a:rPr>
                        <a:t>Sr. No.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IN" sz="2400" b="1" i="0" u="none" strike="noStrike">
                          <a:solidFill>
                            <a:srgbClr val="FFFFFF"/>
                          </a:solidFill>
                          <a:effectLst/>
                          <a:latin typeface="Lato Black" panose="020F0A02020204030203"/>
                        </a:rPr>
                        <a:t>Page No.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IN" sz="2400" b="1" i="0" u="none" strike="noStrike">
                          <a:solidFill>
                            <a:srgbClr val="FFFFFF"/>
                          </a:solidFill>
                          <a:effectLst/>
                          <a:latin typeface="Lato Black" panose="020F0A02020204030203"/>
                        </a:rPr>
                        <a:t>RFP Section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IN" sz="2400" b="1" i="0" u="none" strike="noStrike">
                          <a:solidFill>
                            <a:srgbClr val="FFFFFF"/>
                          </a:solidFill>
                          <a:effectLst/>
                          <a:latin typeface="Lato Black" panose="020F0A02020204030203"/>
                        </a:rPr>
                        <a:t>Description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r>
                        <a:rPr lang="en-IN" sz="2400" b="1" i="0" u="none" strike="noStrike" dirty="0">
                          <a:solidFill>
                            <a:srgbClr val="FFFFFF"/>
                          </a:solidFill>
                          <a:effectLst/>
                          <a:latin typeface="Lato Black" panose="020F0A02020204030203"/>
                        </a:rPr>
                        <a:t>Queries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IN" sz="2400" b="1" i="0" u="none" strike="noStrike">
                          <a:solidFill>
                            <a:srgbClr val="FFFFFF"/>
                          </a:solidFill>
                          <a:effectLst/>
                          <a:latin typeface="Lato Black" panose="020F0A02020204030203"/>
                        </a:rPr>
                        <a:t>SBI Life Response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extLst>
                  <a:ext uri="{0D108BD9-81ED-4DB2-BD59-A6C34878D82A}">
                    <a16:rowId xmlns:a16="http://schemas.microsoft.com/office/drawing/2014/main" val="1606886692"/>
                  </a:ext>
                </a:extLst>
              </a:tr>
              <a:tr h="1391339">
                <a:tc>
                  <a:txBody>
                    <a:bodyPr/>
                    <a:lstStyle/>
                    <a:p>
                      <a:pPr algn="ctr" fontAlgn="ctr"/>
                      <a:r>
                        <a:rPr lang="en-IN" sz="2400" b="0" i="0" u="none" strike="noStrike">
                          <a:solidFill>
                            <a:srgbClr val="000000"/>
                          </a:solidFill>
                          <a:effectLst/>
                          <a:latin typeface="Lato Black" panose="020F0A02020204030203"/>
                        </a:rPr>
                        <a:t>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2400" b="0" i="0" u="none" strike="noStrike">
                          <a:solidFill>
                            <a:srgbClr val="000000"/>
                          </a:solidFill>
                          <a:effectLst/>
                          <a:latin typeface="Lato Black" panose="020F0A02020204030203"/>
                        </a:rPr>
                        <a:t>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IN" sz="2400" b="0" i="0" u="none" strike="noStrike" dirty="0">
                          <a:solidFill>
                            <a:srgbClr val="000000"/>
                          </a:solidFill>
                          <a:effectLst/>
                          <a:latin typeface="Lato Black" panose="020F0A02020204030203"/>
                        </a:rPr>
                        <a:t>General Requirements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US" sz="2400" b="0" i="0" u="none" strike="noStrike" dirty="0">
                          <a:solidFill>
                            <a:srgbClr val="000000"/>
                          </a:solidFill>
                          <a:effectLst/>
                          <a:latin typeface="Lato Black" panose="020F0A02020204030203"/>
                        </a:rPr>
                        <a:t>On </a:t>
                      </a:r>
                      <a:r>
                        <a:rPr lang="en-US" sz="2400" b="0" i="0" u="none" strike="noStrike" cap="none" spc="0" baseline="0" dirty="0">
                          <a:solidFill>
                            <a:srgbClr val="000000"/>
                          </a:solidFill>
                          <a:effectLst/>
                          <a:uFillTx/>
                          <a:latin typeface="Lato Black" panose="020F0A02020204030203"/>
                          <a:ea typeface="+mn-ea"/>
                          <a:cs typeface="+mn-cs"/>
                          <a:sym typeface="Lato Regular"/>
                        </a:rPr>
                        <a:t>receipt of the required documents arranged from the claimants/nominee and uploaded in image view for processing further through the help of regions/bank branches.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US" sz="2400" b="0" i="0" u="none" strike="noStrike">
                          <a:solidFill>
                            <a:srgbClr val="000000"/>
                          </a:solidFill>
                          <a:effectLst/>
                          <a:latin typeface="Lato Black" panose="020F0A02020204030203"/>
                        </a:rPr>
                        <a:t>1. Will Scanning be part of this activity?</a:t>
                      </a:r>
                      <a:br>
                        <a:rPr lang="en-US" sz="2400" b="0" i="0" u="none" strike="noStrike">
                          <a:solidFill>
                            <a:srgbClr val="000000"/>
                          </a:solidFill>
                          <a:effectLst/>
                          <a:latin typeface="Lato Black" panose="020F0A02020204030203"/>
                        </a:rPr>
                      </a:br>
                      <a:r>
                        <a:rPr lang="en-US" sz="2400" b="0" i="0" u="none" strike="noStrike">
                          <a:solidFill>
                            <a:srgbClr val="000000"/>
                          </a:solidFill>
                          <a:effectLst/>
                          <a:latin typeface="Lato Black" panose="020F0A02020204030203"/>
                        </a:rPr>
                        <a:t>2. Will access for uploading documents in Image Viewer provided to bidder?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IN" sz="2400" b="0" i="0" u="none" strike="noStrike" dirty="0">
                          <a:solidFill>
                            <a:srgbClr val="000000"/>
                          </a:solidFill>
                          <a:effectLst/>
                          <a:latin typeface="Lato Black" panose="020F0A02020204030203"/>
                        </a:rPr>
                        <a:t>1) No </a:t>
                      </a:r>
                      <a:br>
                        <a:rPr lang="en-IN" sz="2400" b="0" i="0" u="none" strike="noStrike" dirty="0">
                          <a:solidFill>
                            <a:srgbClr val="000000"/>
                          </a:solidFill>
                          <a:effectLst/>
                          <a:latin typeface="Lato Black" panose="020F0A02020204030203"/>
                        </a:rPr>
                      </a:br>
                      <a:r>
                        <a:rPr lang="en-IN" sz="2400" b="0" i="0" u="none" strike="noStrike" dirty="0">
                          <a:solidFill>
                            <a:srgbClr val="000000"/>
                          </a:solidFill>
                          <a:effectLst/>
                          <a:latin typeface="Lato Black" panose="020F0A02020204030203"/>
                        </a:rPr>
                        <a:t>2</a:t>
                      </a:r>
                      <a:r>
                        <a:rPr lang="en-IN" sz="2400" b="0" i="0" u="none" strike="noStrike" dirty="0" smtClean="0">
                          <a:solidFill>
                            <a:srgbClr val="000000"/>
                          </a:solidFill>
                          <a:effectLst/>
                          <a:latin typeface="Lato Black" panose="020F0A02020204030203"/>
                        </a:rPr>
                        <a:t>)  Yes</a:t>
                      </a:r>
                      <a:endParaRPr lang="en-IN" sz="2400" b="0" i="0" u="none" strike="noStrike" dirty="0">
                        <a:solidFill>
                          <a:srgbClr val="000000"/>
                        </a:solidFill>
                        <a:effectLst/>
                        <a:latin typeface="Lato Black" panose="020F0A02020204030203"/>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65485459"/>
                  </a:ext>
                </a:extLst>
              </a:tr>
              <a:tr h="1113071">
                <a:tc>
                  <a:txBody>
                    <a:bodyPr/>
                    <a:lstStyle/>
                    <a:p>
                      <a:pPr algn="ctr" fontAlgn="ctr"/>
                      <a:r>
                        <a:rPr lang="en-IN" sz="2400" b="0" i="0" u="none" strike="noStrike">
                          <a:solidFill>
                            <a:srgbClr val="000000"/>
                          </a:solidFill>
                          <a:effectLst/>
                          <a:latin typeface="Lato Black" panose="020F0A02020204030203"/>
                        </a:rPr>
                        <a:t>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2400" b="0" i="0" u="none" strike="noStrike">
                          <a:solidFill>
                            <a:srgbClr val="000000"/>
                          </a:solidFill>
                          <a:effectLst/>
                          <a:latin typeface="Lato Black" panose="020F0A02020204030203"/>
                        </a:rPr>
                        <a:t>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US" sz="2400" b="0" i="0" u="none" strike="noStrike">
                          <a:solidFill>
                            <a:srgbClr val="000000"/>
                          </a:solidFill>
                          <a:effectLst/>
                          <a:latin typeface="Lato Black" panose="020F0A02020204030203"/>
                        </a:rPr>
                        <a:t>Data Security Measures and IT &amp; IS Policy Framework</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US" sz="2400" b="0" i="0" u="none" strike="noStrike" dirty="0">
                          <a:solidFill>
                            <a:srgbClr val="000000"/>
                          </a:solidFill>
                          <a:effectLst/>
                          <a:latin typeface="Lato Black" panose="020F0A02020204030203"/>
                        </a:rPr>
                        <a:t>Due Diligence Checklist attached with this RFP to be answered &amp; submitted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IN" sz="2400" b="0" i="0" u="none" strike="noStrike">
                          <a:solidFill>
                            <a:srgbClr val="000000"/>
                          </a:solidFill>
                          <a:effectLst/>
                          <a:latin typeface="Lato Black" panose="020F0A02020204030203"/>
                        </a:rPr>
                        <a:t>Please provide this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US" sz="2400" b="0" i="0" u="none" strike="noStrike" dirty="0" smtClean="0">
                          <a:solidFill>
                            <a:srgbClr val="000000"/>
                          </a:solidFill>
                          <a:effectLst/>
                          <a:latin typeface="Lato Black" panose="020F0A02020204030203"/>
                        </a:rPr>
                        <a:t>Will be provided</a:t>
                      </a:r>
                      <a:endParaRPr lang="en-IN" sz="2400" b="0" i="0" u="none" strike="noStrike" dirty="0">
                        <a:solidFill>
                          <a:srgbClr val="000000"/>
                        </a:solidFill>
                        <a:effectLst/>
                        <a:latin typeface="Lato Black" panose="020F0A02020204030203"/>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5232233"/>
                  </a:ext>
                </a:extLst>
              </a:tr>
              <a:tr h="6121892">
                <a:tc>
                  <a:txBody>
                    <a:bodyPr/>
                    <a:lstStyle/>
                    <a:p>
                      <a:pPr algn="ctr" fontAlgn="ctr"/>
                      <a:r>
                        <a:rPr lang="en-IN" sz="2400" b="0" i="0" u="none" strike="noStrike">
                          <a:solidFill>
                            <a:srgbClr val="000000"/>
                          </a:solidFill>
                          <a:effectLst/>
                          <a:latin typeface="Lato Black" panose="020F0A02020204030203"/>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2400" b="0" i="0" u="none" strike="noStrike">
                          <a:solidFill>
                            <a:srgbClr val="000000"/>
                          </a:solidFill>
                          <a:effectLst/>
                          <a:latin typeface="Lato Black" panose="020F0A02020204030203"/>
                        </a:rPr>
                        <a:t>31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US" sz="2400" b="0" i="0" u="none" strike="noStrike">
                          <a:solidFill>
                            <a:srgbClr val="000000"/>
                          </a:solidFill>
                          <a:effectLst/>
                          <a:latin typeface="Lato Black" panose="020F0A02020204030203"/>
                        </a:rPr>
                        <a:t>Annexure - VI – Mandatory ‘Information Security Requirements’ Criteria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US" sz="2400" b="0" i="0" u="none" strike="noStrike" dirty="0">
                          <a:solidFill>
                            <a:srgbClr val="000000"/>
                          </a:solidFill>
                          <a:effectLst/>
                          <a:latin typeface="Lato Black" panose="020F0A02020204030203"/>
                        </a:rPr>
                        <a:t>xvii. Independent security assessments (Grey Box, White Box and VAPT) shall be performed for the application(s) and related infrastructure components (collectively referred as ‘Information Processing Facility’) used for processing the Service Receiver/SBI Life information/data through a Cert-In </a:t>
                      </a:r>
                      <a:r>
                        <a:rPr lang="en-US" sz="2400" b="0" i="0" u="none" strike="noStrike" dirty="0" err="1">
                          <a:solidFill>
                            <a:srgbClr val="000000"/>
                          </a:solidFill>
                          <a:effectLst/>
                          <a:latin typeface="Lato Black" panose="020F0A02020204030203"/>
                        </a:rPr>
                        <a:t>empanelled</a:t>
                      </a:r>
                      <a:r>
                        <a:rPr lang="en-US" sz="2400" b="0" i="0" u="none" strike="noStrike" dirty="0">
                          <a:solidFill>
                            <a:srgbClr val="000000"/>
                          </a:solidFill>
                          <a:effectLst/>
                          <a:latin typeface="Lato Black" panose="020F0A02020204030203"/>
                        </a:rPr>
                        <a:t> Information Security Service provider at planned intervals, at least annually by the service provider. The service provider shall submit periodic (annually/bi-annually) integrity &amp; compliance statements of information processing facility used for accessing/processing data, providing for reasonable level of assurance that the setup is free of malware &amp; viruses, free of any obvious bugs, free of any covert channels in the code and free of any known vulnerabilities.</a:t>
                      </a:r>
                      <a:br>
                        <a:rPr lang="en-US" sz="2400" b="0" i="0" u="none" strike="noStrike" dirty="0">
                          <a:solidFill>
                            <a:srgbClr val="000000"/>
                          </a:solidFill>
                          <a:effectLst/>
                          <a:latin typeface="Lato Black" panose="020F0A02020204030203"/>
                        </a:rPr>
                      </a:br>
                      <a:r>
                        <a:rPr lang="en-US" sz="2400" b="0" i="0" u="none" strike="noStrike" dirty="0">
                          <a:solidFill>
                            <a:srgbClr val="000000"/>
                          </a:solidFill>
                          <a:effectLst/>
                          <a:latin typeface="Lato Black" panose="020F0A02020204030203"/>
                        </a:rPr>
                        <a:t>xviii. The Service Receiver/ SBI Life may ask service provider for submission of security review reports (VA, PT, Application Security, Configuration Review, Network Security Review etc.) on a half yearly basis or from time to time.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endParaRPr lang="en-IN" sz="2400" b="0" i="0" u="none" strike="noStrike" dirty="0">
                        <a:solidFill>
                          <a:srgbClr val="000000"/>
                        </a:solidFill>
                        <a:effectLst/>
                        <a:latin typeface="Lato Black" panose="020F0A02020204030203"/>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marL="190500" indent="0" algn="l" fontAlgn="ctr"/>
                      <a:r>
                        <a:rPr lang="en-US" sz="2400" b="0" i="0" u="none" strike="noStrike" dirty="0">
                          <a:solidFill>
                            <a:srgbClr val="000000"/>
                          </a:solidFill>
                          <a:effectLst/>
                          <a:latin typeface="Lato Black" panose="020F0A02020204030203"/>
                        </a:rPr>
                        <a:t>xvii. Independent security assessments ( VA, SCD ) shall be related infrastructure components(SFTP) (collectively referred as ‘Information Processing Facility’) used for processing the Service Receiver/SBI Life information/data through a Cert-In empaneled Information Security Service provider at planned intervals without any additional cost to SBI Life, at least annually by the service provider. The service provider shall submit periodic (annually/bi-annually) integrity &amp; compliance statements of information processing facility used for accessing/processing data, providing for reasonable level of assurance that the setup is free of malware &amp; viruses, free of any obvious bugs, free of any covert channels in the code and free of any known vulnerabilities.</a:t>
                      </a:r>
                      <a:br>
                        <a:rPr lang="en-US" sz="2400" b="0" i="0" u="none" strike="noStrike" dirty="0">
                          <a:solidFill>
                            <a:srgbClr val="000000"/>
                          </a:solidFill>
                          <a:effectLst/>
                          <a:latin typeface="Lato Black" panose="020F0A02020204030203"/>
                        </a:rPr>
                      </a:br>
                      <a:r>
                        <a:rPr lang="en-US" sz="2400" b="0" i="0" u="none" strike="noStrike" dirty="0">
                          <a:solidFill>
                            <a:srgbClr val="000000"/>
                          </a:solidFill>
                          <a:effectLst/>
                          <a:latin typeface="Lato Black" panose="020F0A02020204030203"/>
                        </a:rPr>
                        <a:t>xviii. The Service Receiver/ SBI Life may ask service provider for submission of security review reports (VA,SCD) on a half yearly basis or from time to time.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69251340"/>
                  </a:ext>
                </a:extLst>
              </a:tr>
            </a:tbl>
          </a:graphicData>
        </a:graphic>
      </p:graphicFrame>
    </p:spTree>
    <p:extLst>
      <p:ext uri="{BB962C8B-B14F-4D97-AF65-F5344CB8AC3E}">
        <p14:creationId xmlns:p14="http://schemas.microsoft.com/office/powerpoint/2010/main" val="2036539154"/>
      </p:ext>
    </p:extLst>
  </p:cSld>
  <p:clrMapOvr>
    <a:masterClrMapping/>
  </p:clrMapOvr>
  <p:transition spd="med">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CC74C267-A197-4684-9095-94C6F8E6EF70}"/>
              </a:ext>
            </a:extLst>
          </p:cNvPr>
          <p:cNvSpPr/>
          <p:nvPr/>
        </p:nvSpPr>
        <p:spPr>
          <a:xfrm>
            <a:off x="5970" y="88677"/>
            <a:ext cx="24378030" cy="769441"/>
          </a:xfrm>
          <a:prstGeom prst="rect">
            <a:avLst/>
          </a:prstGeom>
          <a:solidFill>
            <a:srgbClr val="CC0067"/>
          </a:solidFill>
        </p:spPr>
        <p:txBody>
          <a:bodyPr wrap="square"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127000" marR="127000" indent="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1pPr>
            <a:lvl2pPr marL="127000" marR="127000" indent="2286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2pPr>
            <a:lvl3pPr marL="127000" marR="127000" indent="4572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3pPr>
            <a:lvl4pPr marL="127000" marR="127000" indent="6858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4pPr>
            <a:lvl5pPr marL="127000" marR="127000" indent="9144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5pPr>
            <a:lvl6pPr marL="127000" marR="127000" indent="11430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6pPr>
            <a:lvl7pPr marL="127000" marR="127000" indent="13716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7pPr>
            <a:lvl8pPr marL="127000" marR="127000" indent="16002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8pPr>
            <a:lvl9pPr marL="127000" marR="127000" indent="18288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9pPr>
          </a:lstStyle>
          <a:p>
            <a:pPr lvl="0" algn="l">
              <a:defRPr/>
            </a:pPr>
            <a:r>
              <a:rPr lang="en-US" sz="4400" dirty="0">
                <a:solidFill>
                  <a:schemeClr val="bg1"/>
                </a:solidFill>
                <a:latin typeface="Lato Black"/>
                <a:ea typeface="Tahoma" panose="020B0604030504040204" pitchFamily="34" charset="0"/>
                <a:cs typeface="Tahoma" panose="020B0604030504040204" pitchFamily="34" charset="0"/>
              </a:rPr>
              <a:t>RFP for  Outsourcing of Claims case sheets preparation and related activities - Pre bid queries</a:t>
            </a:r>
            <a:endParaRPr lang="en-IN" sz="4400" dirty="0">
              <a:solidFill>
                <a:schemeClr val="bg1"/>
              </a:solidFill>
              <a:latin typeface="Lato Black"/>
            </a:endParaRPr>
          </a:p>
        </p:txBody>
      </p:sp>
      <p:graphicFrame>
        <p:nvGraphicFramePr>
          <p:cNvPr id="2" name="Table 1">
            <a:extLst>
              <a:ext uri="{FF2B5EF4-FFF2-40B4-BE49-F238E27FC236}">
                <a16:creationId xmlns:a16="http://schemas.microsoft.com/office/drawing/2014/main" id="{EF21BBE8-C890-4FC6-BD6E-9603BF24AABB}"/>
              </a:ext>
            </a:extLst>
          </p:cNvPr>
          <p:cNvGraphicFramePr>
            <a:graphicFrameLocks noGrp="1"/>
          </p:cNvGraphicFramePr>
          <p:nvPr>
            <p:extLst>
              <p:ext uri="{D42A27DB-BD31-4B8C-83A1-F6EECF244321}">
                <p14:modId xmlns:p14="http://schemas.microsoft.com/office/powerpoint/2010/main" val="1332589922"/>
              </p:ext>
            </p:extLst>
          </p:nvPr>
        </p:nvGraphicFramePr>
        <p:xfrm>
          <a:off x="1130299" y="1295400"/>
          <a:ext cx="22491702" cy="12911797"/>
        </p:xfrm>
        <a:graphic>
          <a:graphicData uri="http://schemas.openxmlformats.org/drawingml/2006/table">
            <a:tbl>
              <a:tblPr/>
              <a:tblGrid>
                <a:gridCol w="776906">
                  <a:extLst>
                    <a:ext uri="{9D8B030D-6E8A-4147-A177-3AD203B41FA5}">
                      <a16:colId xmlns:a16="http://schemas.microsoft.com/office/drawing/2014/main" val="3656222700"/>
                    </a:ext>
                  </a:extLst>
                </a:gridCol>
                <a:gridCol w="991795">
                  <a:extLst>
                    <a:ext uri="{9D8B030D-6E8A-4147-A177-3AD203B41FA5}">
                      <a16:colId xmlns:a16="http://schemas.microsoft.com/office/drawing/2014/main" val="1192928021"/>
                    </a:ext>
                  </a:extLst>
                </a:gridCol>
                <a:gridCol w="2424388">
                  <a:extLst>
                    <a:ext uri="{9D8B030D-6E8A-4147-A177-3AD203B41FA5}">
                      <a16:colId xmlns:a16="http://schemas.microsoft.com/office/drawing/2014/main" val="3935097893"/>
                    </a:ext>
                  </a:extLst>
                </a:gridCol>
                <a:gridCol w="6678085">
                  <a:extLst>
                    <a:ext uri="{9D8B030D-6E8A-4147-A177-3AD203B41FA5}">
                      <a16:colId xmlns:a16="http://schemas.microsoft.com/office/drawing/2014/main" val="12444737"/>
                    </a:ext>
                  </a:extLst>
                </a:gridCol>
                <a:gridCol w="7190512">
                  <a:extLst>
                    <a:ext uri="{9D8B030D-6E8A-4147-A177-3AD203B41FA5}">
                      <a16:colId xmlns:a16="http://schemas.microsoft.com/office/drawing/2014/main" val="820014798"/>
                    </a:ext>
                  </a:extLst>
                </a:gridCol>
                <a:gridCol w="4430016">
                  <a:extLst>
                    <a:ext uri="{9D8B030D-6E8A-4147-A177-3AD203B41FA5}">
                      <a16:colId xmlns:a16="http://schemas.microsoft.com/office/drawing/2014/main" val="3505666892"/>
                    </a:ext>
                  </a:extLst>
                </a:gridCol>
              </a:tblGrid>
              <a:tr h="433754">
                <a:tc>
                  <a:txBody>
                    <a:bodyPr/>
                    <a:lstStyle/>
                    <a:p>
                      <a:pPr algn="l" fontAlgn="ctr"/>
                      <a:r>
                        <a:rPr lang="en-IN" sz="2400" b="1" i="0" u="none" strike="noStrike">
                          <a:solidFill>
                            <a:srgbClr val="FFFFFF"/>
                          </a:solidFill>
                          <a:effectLst/>
                          <a:latin typeface="Lato Black" panose="020F0A02020204030203"/>
                        </a:rPr>
                        <a:t>Sr. No.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IN" sz="2400" b="1" i="0" u="none" strike="noStrike">
                          <a:solidFill>
                            <a:srgbClr val="FFFFFF"/>
                          </a:solidFill>
                          <a:effectLst/>
                          <a:latin typeface="Lato Black" panose="020F0A02020204030203"/>
                        </a:rPr>
                        <a:t>Page No.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IN" sz="2400" b="1" i="0" u="none" strike="noStrike">
                          <a:solidFill>
                            <a:srgbClr val="FFFFFF"/>
                          </a:solidFill>
                          <a:effectLst/>
                          <a:latin typeface="Lato Black" panose="020F0A02020204030203"/>
                        </a:rPr>
                        <a:t>RFP Section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IN" sz="2400" b="1" i="0" u="none" strike="noStrike">
                          <a:solidFill>
                            <a:srgbClr val="FFFFFF"/>
                          </a:solidFill>
                          <a:effectLst/>
                          <a:latin typeface="Lato Black" panose="020F0A02020204030203"/>
                        </a:rPr>
                        <a:t>Description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r>
                        <a:rPr lang="en-IN" sz="2400" b="1" i="0" u="none" strike="noStrike" dirty="0">
                          <a:solidFill>
                            <a:srgbClr val="FFFFFF"/>
                          </a:solidFill>
                          <a:effectLst/>
                          <a:latin typeface="Lato Black" panose="020F0A02020204030203"/>
                        </a:rPr>
                        <a:t>Queries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b"/>
                      <a:r>
                        <a:rPr lang="en-IN" sz="2400" b="1" i="0" u="none" strike="noStrike" dirty="0">
                          <a:solidFill>
                            <a:srgbClr val="FFFFFF"/>
                          </a:solidFill>
                          <a:effectLst/>
                          <a:latin typeface="Lato Black" panose="020F0A02020204030203"/>
                        </a:rPr>
                        <a:t>SBI Life Response</a:t>
                      </a:r>
                      <a:endParaRPr lang="en-IN" sz="2400" b="0" i="0" u="none" strike="noStrike" dirty="0">
                        <a:solidFill>
                          <a:srgbClr val="000000"/>
                        </a:solidFill>
                        <a:effectLst/>
                        <a:latin typeface="Lato Black" panose="020F0A02020204030203"/>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extLst>
                  <a:ext uri="{0D108BD9-81ED-4DB2-BD59-A6C34878D82A}">
                    <a16:rowId xmlns:a16="http://schemas.microsoft.com/office/drawing/2014/main" val="65858175"/>
                  </a:ext>
                </a:extLst>
              </a:tr>
              <a:tr h="2602523">
                <a:tc>
                  <a:txBody>
                    <a:bodyPr/>
                    <a:lstStyle/>
                    <a:p>
                      <a:pPr algn="ctr" fontAlgn="ctr"/>
                      <a:r>
                        <a:rPr lang="en-IN" sz="2400" b="0" i="0" u="none" strike="noStrike">
                          <a:solidFill>
                            <a:srgbClr val="000000"/>
                          </a:solidFill>
                          <a:effectLst/>
                          <a:latin typeface="Lato Black" panose="020F0A02020204030203"/>
                        </a:rPr>
                        <a:t>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2400" b="0" i="0" u="none" strike="noStrike">
                          <a:solidFill>
                            <a:srgbClr val="000000"/>
                          </a:solidFill>
                          <a:effectLst/>
                          <a:latin typeface="Lato Black" panose="020F0A02020204030203"/>
                        </a:rPr>
                        <a:t>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US" sz="2400" b="0" i="0" u="none" strike="noStrike" dirty="0">
                          <a:solidFill>
                            <a:srgbClr val="000000"/>
                          </a:solidFill>
                          <a:effectLst/>
                          <a:latin typeface="Lato Black" panose="020F0A02020204030203"/>
                        </a:rPr>
                        <a:t>Annexure - VI – Mandatory ‘Information Security Requirements’ Criteria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US" sz="2400" b="0" i="0" u="none" strike="noStrike" dirty="0">
                          <a:solidFill>
                            <a:srgbClr val="000000"/>
                          </a:solidFill>
                          <a:effectLst/>
                          <a:latin typeface="Lato Black" panose="020F0A02020204030203"/>
                        </a:rPr>
                        <a:t>9. In case of data hosted on cloud, then the same shall be hosted on servers located only within India and ensure compliance with applicable Indian regulatory circulars, guidelines issued from IRDAI. Supplier shall ensure that the cloud service provider shall not host any SBI Life data outside India under any circumstance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US" sz="2400" b="0" i="0" u="none" strike="noStrike">
                          <a:solidFill>
                            <a:srgbClr val="000000"/>
                          </a:solidFill>
                          <a:effectLst/>
                          <a:latin typeface="Lato Black" panose="020F0A02020204030203"/>
                        </a:rPr>
                        <a:t>As bidder will be accessing SBI Life system/applicable, will this clause be applicable?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US" sz="2400" b="0" i="0" u="none" strike="noStrike" dirty="0" smtClean="0">
                          <a:solidFill>
                            <a:srgbClr val="000000"/>
                          </a:solidFill>
                          <a:effectLst/>
                          <a:latin typeface="Lato Black" panose="020F0A02020204030203"/>
                        </a:rPr>
                        <a:t>As this is not a cloud project , hence Not </a:t>
                      </a:r>
                      <a:r>
                        <a:rPr lang="en-US" sz="2400" b="0" i="0" u="none" strike="noStrike" dirty="0">
                          <a:solidFill>
                            <a:srgbClr val="000000"/>
                          </a:solidFill>
                          <a:effectLst/>
                          <a:latin typeface="Lato Black" panose="020F0A02020204030203"/>
                        </a:rPr>
                        <a:t>Applicable.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31992975"/>
                  </a:ext>
                </a:extLst>
              </a:tr>
              <a:tr h="2168769">
                <a:tc>
                  <a:txBody>
                    <a:bodyPr/>
                    <a:lstStyle/>
                    <a:p>
                      <a:pPr algn="ctr" fontAlgn="ctr"/>
                      <a:r>
                        <a:rPr lang="en-IN" sz="2400" b="0" i="0" u="none" strike="noStrike">
                          <a:solidFill>
                            <a:srgbClr val="000000"/>
                          </a:solidFill>
                          <a:effectLst/>
                          <a:latin typeface="Lato Black" panose="020F0A02020204030203"/>
                        </a:rPr>
                        <a:t>14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2400" b="0" i="0" u="none" strike="noStrike">
                          <a:solidFill>
                            <a:srgbClr val="000000"/>
                          </a:solidFill>
                          <a:effectLst/>
                          <a:latin typeface="Lato Black" panose="020F0A02020204030203"/>
                        </a:rPr>
                        <a:t>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US" sz="2400" b="0" i="0" u="none" strike="noStrike">
                          <a:solidFill>
                            <a:srgbClr val="000000"/>
                          </a:solidFill>
                          <a:effectLst/>
                          <a:latin typeface="Lato Black" panose="020F0A02020204030203"/>
                        </a:rPr>
                        <a:t>Annexure - VI – Mandatory ‘Information Security Requirements’ Criteria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US" sz="2400" b="0" i="0" u="none" strike="noStrike" dirty="0">
                          <a:solidFill>
                            <a:srgbClr val="000000"/>
                          </a:solidFill>
                          <a:effectLst/>
                          <a:latin typeface="Lato Black" panose="020F0A02020204030203"/>
                        </a:rPr>
                        <a:t>10. Operating systems, Web servers, Database etc. used for processing SBI Life information shall be hardened in line with CIS (Centre for Internet Security) Benchmarks and configuration review of these systems shall be performed at least yearly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US" sz="2400" b="0" i="0" u="none" strike="noStrike">
                          <a:solidFill>
                            <a:srgbClr val="000000"/>
                          </a:solidFill>
                          <a:effectLst/>
                          <a:latin typeface="Lato Black" panose="020F0A02020204030203"/>
                        </a:rPr>
                        <a:t>As bidder will be accessing SBI Life system/applicable, will this clause be applicable?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US" sz="2400" b="0" i="0" u="none" strike="noStrike">
                          <a:solidFill>
                            <a:srgbClr val="000000"/>
                          </a:solidFill>
                          <a:effectLst/>
                          <a:latin typeface="Lato Black" panose="020F0A02020204030203"/>
                        </a:rPr>
                        <a:t>This will be applicable. Since, vendor will be accessing SBIL systems via VDI.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13715246"/>
                  </a:ext>
                </a:extLst>
              </a:tr>
              <a:tr h="867508">
                <a:tc>
                  <a:txBody>
                    <a:bodyPr/>
                    <a:lstStyle/>
                    <a:p>
                      <a:pPr algn="ctr" fontAlgn="ctr"/>
                      <a:r>
                        <a:rPr lang="en-IN" sz="2400" b="0" i="0" u="none" strike="noStrike">
                          <a:solidFill>
                            <a:srgbClr val="000000"/>
                          </a:solidFill>
                          <a:effectLst/>
                          <a:latin typeface="Lato Black" panose="020F0A02020204030203"/>
                        </a:rPr>
                        <a:t>15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2400" b="0" i="0" u="none" strike="noStrike">
                          <a:solidFill>
                            <a:srgbClr val="000000"/>
                          </a:solidFill>
                          <a:effectLst/>
                          <a:latin typeface="Lato Black" panose="020F0A02020204030203"/>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IN" sz="2400" b="0" i="0" u="none" strike="noStrike">
                          <a:solidFill>
                            <a:srgbClr val="000000"/>
                          </a:solidFill>
                          <a:effectLst/>
                          <a:latin typeface="Lato Black" panose="020F0A02020204030203"/>
                        </a:rPr>
                        <a:t>Generic Query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IN" sz="2400" b="0" i="0" u="none" strike="noStrike">
                          <a:solidFill>
                            <a:srgbClr val="000000"/>
                          </a:solidFill>
                          <a:effectLst/>
                          <a:latin typeface="Lato Black" panose="020F0A02020204030203"/>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US" sz="2400" b="0" i="0" u="none" strike="noStrike" dirty="0">
                          <a:solidFill>
                            <a:srgbClr val="000000"/>
                          </a:solidFill>
                          <a:effectLst/>
                          <a:latin typeface="Lato Black" panose="020F0A02020204030203"/>
                        </a:rPr>
                        <a:t>Please provide us the list of SBI Life system/application that will be accessed by bidder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US" sz="2400" b="0" i="0" u="none" strike="noStrike" dirty="0" smtClean="0">
                          <a:solidFill>
                            <a:srgbClr val="000000"/>
                          </a:solidFill>
                          <a:effectLst/>
                          <a:latin typeface="Lato Black" panose="020F0A02020204030203"/>
                        </a:rPr>
                        <a:t>Broadly Core Policy Management systems , CRM</a:t>
                      </a:r>
                      <a:r>
                        <a:rPr lang="en-US" sz="2400" b="0" i="0" u="none" strike="noStrike" baseline="0" dirty="0" smtClean="0">
                          <a:solidFill>
                            <a:srgbClr val="000000"/>
                          </a:solidFill>
                          <a:effectLst/>
                          <a:latin typeface="Lato Black" panose="020F0A02020204030203"/>
                        </a:rPr>
                        <a:t> and related systems ,</a:t>
                      </a:r>
                      <a:r>
                        <a:rPr lang="en-US" sz="2400" b="0" i="0" u="none" strike="noStrike" dirty="0" smtClean="0">
                          <a:solidFill>
                            <a:srgbClr val="000000"/>
                          </a:solidFill>
                          <a:effectLst/>
                          <a:latin typeface="Lato Black" panose="020F0A02020204030203"/>
                        </a:rPr>
                        <a:t>Claims assessment</a:t>
                      </a:r>
                      <a:r>
                        <a:rPr lang="en-US" sz="2400" b="0" i="0" u="none" strike="noStrike" baseline="0" dirty="0" smtClean="0">
                          <a:solidFill>
                            <a:srgbClr val="000000"/>
                          </a:solidFill>
                          <a:effectLst/>
                          <a:latin typeface="Lato Black" panose="020F0A02020204030203"/>
                        </a:rPr>
                        <a:t> system and Image Viewer </a:t>
                      </a:r>
                      <a:endParaRPr lang="en-US" sz="2400" b="0" i="0" u="none" strike="noStrike" dirty="0">
                        <a:solidFill>
                          <a:srgbClr val="000000"/>
                        </a:solidFill>
                        <a:effectLst/>
                        <a:latin typeface="Lato Black" panose="020F0A02020204030203"/>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79214321"/>
                  </a:ext>
                </a:extLst>
              </a:tr>
              <a:tr h="2168769">
                <a:tc>
                  <a:txBody>
                    <a:bodyPr/>
                    <a:lstStyle/>
                    <a:p>
                      <a:pPr algn="ctr" fontAlgn="ctr"/>
                      <a:r>
                        <a:rPr lang="en-IN" sz="2400" b="0" i="0" u="none" strike="noStrike">
                          <a:solidFill>
                            <a:srgbClr val="000000"/>
                          </a:solidFill>
                          <a:effectLst/>
                          <a:latin typeface="Lato Black" panose="020F0A02020204030203"/>
                        </a:rPr>
                        <a:t>16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2400" b="0" i="0" u="none" strike="noStrike">
                          <a:solidFill>
                            <a:srgbClr val="000000"/>
                          </a:solidFill>
                          <a:effectLst/>
                          <a:latin typeface="Lato Black" panose="020F0A02020204030203"/>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IN" sz="2400" b="0" i="0" u="none" strike="noStrike">
                          <a:solidFill>
                            <a:srgbClr val="000000"/>
                          </a:solidFill>
                          <a:effectLst/>
                          <a:latin typeface="Lato Black" panose="020F0A02020204030203"/>
                        </a:rPr>
                        <a:t>Generic Query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IN" sz="2400" b="0" i="0" u="none" strike="noStrike" dirty="0">
                          <a:solidFill>
                            <a:srgbClr val="000000"/>
                          </a:solidFill>
                          <a:effectLst/>
                          <a:latin typeface="Lato Black" panose="020F0A02020204030203"/>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US" sz="2400" b="0" i="0" u="none" strike="noStrike" dirty="0">
                          <a:solidFill>
                            <a:srgbClr val="000000"/>
                          </a:solidFill>
                          <a:effectLst/>
                          <a:latin typeface="Lato Black" panose="020F0A02020204030203"/>
                        </a:rPr>
                        <a:t>What is the expected Turnaround Time for:</a:t>
                      </a:r>
                      <a:br>
                        <a:rPr lang="en-US" sz="2400" b="0" i="0" u="none" strike="noStrike" dirty="0">
                          <a:solidFill>
                            <a:srgbClr val="000000"/>
                          </a:solidFill>
                          <a:effectLst/>
                          <a:latin typeface="Lato Black" panose="020F0A02020204030203"/>
                        </a:rPr>
                      </a:br>
                      <a:r>
                        <a:rPr lang="en-US" sz="2400" b="0" i="0" u="none" strike="noStrike" dirty="0">
                          <a:solidFill>
                            <a:srgbClr val="000000"/>
                          </a:solidFill>
                          <a:effectLst/>
                          <a:latin typeface="Lato Black" panose="020F0A02020204030203"/>
                        </a:rPr>
                        <a:t>1. Death Claims (excluding GTI &amp; PMJJBY)</a:t>
                      </a:r>
                      <a:br>
                        <a:rPr lang="en-US" sz="2400" b="0" i="0" u="none" strike="noStrike" dirty="0">
                          <a:solidFill>
                            <a:srgbClr val="000000"/>
                          </a:solidFill>
                          <a:effectLst/>
                          <a:latin typeface="Lato Black" panose="020F0A02020204030203"/>
                        </a:rPr>
                      </a:br>
                      <a:r>
                        <a:rPr lang="en-US" sz="2400" b="0" i="0" u="none" strike="noStrike" dirty="0">
                          <a:solidFill>
                            <a:srgbClr val="000000"/>
                          </a:solidFill>
                          <a:effectLst/>
                          <a:latin typeface="Lato Black" panose="020F0A02020204030203"/>
                        </a:rPr>
                        <a:t>2. PMJJBY Claims</a:t>
                      </a:r>
                      <a:br>
                        <a:rPr lang="en-US" sz="2400" b="0" i="0" u="none" strike="noStrike" dirty="0">
                          <a:solidFill>
                            <a:srgbClr val="000000"/>
                          </a:solidFill>
                          <a:effectLst/>
                          <a:latin typeface="Lato Black" panose="020F0A02020204030203"/>
                        </a:rPr>
                      </a:br>
                      <a:r>
                        <a:rPr lang="en-US" sz="2400" b="0" i="0" u="none" strike="noStrike" dirty="0">
                          <a:solidFill>
                            <a:srgbClr val="000000"/>
                          </a:solidFill>
                          <a:effectLst/>
                          <a:latin typeface="Lato Black" panose="020F0A02020204030203"/>
                        </a:rPr>
                        <a:t>3. GTI Claims</a:t>
                      </a:r>
                      <a:br>
                        <a:rPr lang="en-US" sz="2400" b="0" i="0" u="none" strike="noStrike" dirty="0">
                          <a:solidFill>
                            <a:srgbClr val="000000"/>
                          </a:solidFill>
                          <a:effectLst/>
                          <a:latin typeface="Lato Black" panose="020F0A02020204030203"/>
                        </a:rPr>
                      </a:br>
                      <a:r>
                        <a:rPr lang="en-US" sz="2400" b="0" i="0" u="none" strike="noStrike" dirty="0">
                          <a:solidFill>
                            <a:srgbClr val="000000"/>
                          </a:solidFill>
                          <a:effectLst/>
                          <a:latin typeface="Lato Black" panose="020F0A02020204030203"/>
                        </a:rPr>
                        <a:t>4. PIPV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US" sz="2400" b="0" i="0" u="none" strike="noStrike" dirty="0">
                          <a:solidFill>
                            <a:srgbClr val="000000"/>
                          </a:solidFill>
                          <a:effectLst/>
                          <a:latin typeface="Lato Black" panose="020F0A02020204030203"/>
                        </a:rPr>
                        <a:t>1) GTI claims - same day For cases received prior 5 PM and cases received after 5 pm, the next working day.</a:t>
                      </a:r>
                      <a:br>
                        <a:rPr lang="en-US" sz="2400" b="0" i="0" u="none" strike="noStrike" dirty="0">
                          <a:solidFill>
                            <a:srgbClr val="000000"/>
                          </a:solidFill>
                          <a:effectLst/>
                          <a:latin typeface="Lato Black" panose="020F0A02020204030203"/>
                        </a:rPr>
                      </a:br>
                      <a:r>
                        <a:rPr lang="en-US" sz="2400" b="0" i="0" u="none" strike="noStrike" dirty="0">
                          <a:solidFill>
                            <a:srgbClr val="000000"/>
                          </a:solidFill>
                          <a:effectLst/>
                          <a:latin typeface="Lato Black" panose="020F0A02020204030203"/>
                        </a:rPr>
                        <a:t>2) Other claims - T plus one working day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17879017"/>
                  </a:ext>
                </a:extLst>
              </a:tr>
              <a:tr h="3036277">
                <a:tc>
                  <a:txBody>
                    <a:bodyPr/>
                    <a:lstStyle/>
                    <a:p>
                      <a:pPr algn="ctr" fontAlgn="ctr"/>
                      <a:r>
                        <a:rPr lang="en-IN" sz="2400" b="0" i="0" u="none" strike="noStrike">
                          <a:solidFill>
                            <a:srgbClr val="000000"/>
                          </a:solidFill>
                          <a:effectLst/>
                          <a:latin typeface="Lato Black" panose="020F0A02020204030203"/>
                        </a:rPr>
                        <a:t>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2400" b="0" i="0" u="none" strike="noStrike">
                          <a:solidFill>
                            <a:srgbClr val="000000"/>
                          </a:solidFill>
                          <a:effectLst/>
                          <a:latin typeface="Lato Black" panose="020F0A02020204030203"/>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IN" sz="2400" b="0" i="0" u="none" strike="noStrike">
                          <a:solidFill>
                            <a:srgbClr val="000000"/>
                          </a:solidFill>
                          <a:effectLst/>
                          <a:latin typeface="Lato Black" panose="020F0A02020204030203"/>
                        </a:rPr>
                        <a:t>Generic Query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IN" sz="2400" b="0" i="0" u="none" strike="noStrike" dirty="0">
                          <a:solidFill>
                            <a:srgbClr val="000000"/>
                          </a:solidFill>
                          <a:effectLst/>
                          <a:latin typeface="Lato Black" panose="020F0A02020204030203"/>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US" sz="2400" b="0" i="0" u="none" strike="noStrike" dirty="0">
                          <a:solidFill>
                            <a:srgbClr val="000000"/>
                          </a:solidFill>
                          <a:effectLst/>
                          <a:latin typeface="Lato Black" panose="020F0A02020204030203"/>
                        </a:rPr>
                        <a:t>Please provide us the monthly/annual volume for:</a:t>
                      </a:r>
                      <a:br>
                        <a:rPr lang="en-US" sz="2400" b="0" i="0" u="none" strike="noStrike" dirty="0">
                          <a:solidFill>
                            <a:srgbClr val="000000"/>
                          </a:solidFill>
                          <a:effectLst/>
                          <a:latin typeface="Lato Black" panose="020F0A02020204030203"/>
                        </a:rPr>
                      </a:br>
                      <a:r>
                        <a:rPr lang="en-US" sz="2400" b="0" i="0" u="none" strike="noStrike" dirty="0">
                          <a:solidFill>
                            <a:srgbClr val="000000"/>
                          </a:solidFill>
                          <a:effectLst/>
                          <a:latin typeface="Lato Black" panose="020F0A02020204030203"/>
                        </a:rPr>
                        <a:t>1. Death Claims (excluding GTI &amp; PMJJBY)</a:t>
                      </a:r>
                      <a:br>
                        <a:rPr lang="en-US" sz="2400" b="0" i="0" u="none" strike="noStrike" dirty="0">
                          <a:solidFill>
                            <a:srgbClr val="000000"/>
                          </a:solidFill>
                          <a:effectLst/>
                          <a:latin typeface="Lato Black" panose="020F0A02020204030203"/>
                        </a:rPr>
                      </a:br>
                      <a:r>
                        <a:rPr lang="en-US" sz="2400" b="0" i="0" u="none" strike="noStrike" dirty="0">
                          <a:solidFill>
                            <a:srgbClr val="000000"/>
                          </a:solidFill>
                          <a:effectLst/>
                          <a:latin typeface="Lato Black" panose="020F0A02020204030203"/>
                        </a:rPr>
                        <a:t>2. PMJJBY Claims</a:t>
                      </a:r>
                      <a:br>
                        <a:rPr lang="en-US" sz="2400" b="0" i="0" u="none" strike="noStrike" dirty="0">
                          <a:solidFill>
                            <a:srgbClr val="000000"/>
                          </a:solidFill>
                          <a:effectLst/>
                          <a:latin typeface="Lato Black" panose="020F0A02020204030203"/>
                        </a:rPr>
                      </a:br>
                      <a:r>
                        <a:rPr lang="en-US" sz="2400" b="0" i="0" u="none" strike="noStrike" dirty="0">
                          <a:solidFill>
                            <a:srgbClr val="000000"/>
                          </a:solidFill>
                          <a:effectLst/>
                          <a:latin typeface="Lato Black" panose="020F0A02020204030203"/>
                        </a:rPr>
                        <a:t>3. GTI Claims</a:t>
                      </a:r>
                      <a:br>
                        <a:rPr lang="en-US" sz="2400" b="0" i="0" u="none" strike="noStrike" dirty="0">
                          <a:solidFill>
                            <a:srgbClr val="000000"/>
                          </a:solidFill>
                          <a:effectLst/>
                          <a:latin typeface="Lato Black" panose="020F0A02020204030203"/>
                        </a:rPr>
                      </a:br>
                      <a:r>
                        <a:rPr lang="en-US" sz="2400" b="0" i="0" u="none" strike="noStrike" dirty="0">
                          <a:solidFill>
                            <a:srgbClr val="000000"/>
                          </a:solidFill>
                          <a:effectLst/>
                          <a:latin typeface="Lato Black" panose="020F0A02020204030203"/>
                        </a:rPr>
                        <a:t>4. PIPV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US" sz="2400" b="0" i="0" u="none" strike="noStrike" dirty="0" smtClean="0">
                          <a:solidFill>
                            <a:srgbClr val="000000"/>
                          </a:solidFill>
                          <a:effectLst/>
                          <a:latin typeface="Lato Black" panose="020F0A02020204030203"/>
                        </a:rPr>
                        <a:t>The</a:t>
                      </a:r>
                      <a:r>
                        <a:rPr lang="en-US" sz="2400" b="0" i="0" u="none" strike="noStrike" baseline="0" dirty="0" smtClean="0">
                          <a:solidFill>
                            <a:srgbClr val="000000"/>
                          </a:solidFill>
                          <a:effectLst/>
                          <a:latin typeface="Lato Black" panose="020F0A02020204030203"/>
                        </a:rPr>
                        <a:t> indicative volumes are mentioned against </a:t>
                      </a:r>
                      <a:r>
                        <a:rPr lang="en-US" sz="2400" b="0" i="0" u="none" strike="noStrike" baseline="0" dirty="0" err="1" smtClean="0">
                          <a:solidFill>
                            <a:srgbClr val="000000"/>
                          </a:solidFill>
                          <a:effectLst/>
                          <a:latin typeface="Lato Black" panose="020F0A02020204030203"/>
                        </a:rPr>
                        <a:t>Sr</a:t>
                      </a:r>
                      <a:r>
                        <a:rPr lang="en-US" sz="2400" b="0" i="0" u="none" strike="noStrike" baseline="0" dirty="0" smtClean="0">
                          <a:solidFill>
                            <a:srgbClr val="000000"/>
                          </a:solidFill>
                          <a:effectLst/>
                          <a:latin typeface="Lato Black" panose="020F0A02020204030203"/>
                        </a:rPr>
                        <a:t> No 9</a:t>
                      </a:r>
                      <a:endParaRPr lang="en-US" sz="2400" b="0" i="0" u="none" strike="noStrike" dirty="0">
                        <a:solidFill>
                          <a:srgbClr val="000000"/>
                        </a:solidFill>
                        <a:effectLst/>
                        <a:latin typeface="Lato Black" panose="020F0A02020204030203"/>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502713701"/>
                  </a:ext>
                </a:extLst>
              </a:tr>
            </a:tbl>
          </a:graphicData>
        </a:graphic>
      </p:graphicFrame>
    </p:spTree>
    <p:extLst>
      <p:ext uri="{BB962C8B-B14F-4D97-AF65-F5344CB8AC3E}">
        <p14:creationId xmlns:p14="http://schemas.microsoft.com/office/powerpoint/2010/main" val="3044266535"/>
      </p:ext>
    </p:extLst>
  </p:cSld>
  <p:clrMapOvr>
    <a:masterClrMapping/>
  </p:clrMapOvr>
  <p:transition spd="med">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CC74C267-A197-4684-9095-94C6F8E6EF70}"/>
              </a:ext>
            </a:extLst>
          </p:cNvPr>
          <p:cNvSpPr/>
          <p:nvPr/>
        </p:nvSpPr>
        <p:spPr>
          <a:xfrm>
            <a:off x="5970" y="88677"/>
            <a:ext cx="24378030" cy="769441"/>
          </a:xfrm>
          <a:prstGeom prst="rect">
            <a:avLst/>
          </a:prstGeom>
          <a:solidFill>
            <a:srgbClr val="CC0067"/>
          </a:solidFill>
        </p:spPr>
        <p:txBody>
          <a:bodyPr wrap="square"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127000" marR="127000" indent="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1pPr>
            <a:lvl2pPr marL="127000" marR="127000" indent="2286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2pPr>
            <a:lvl3pPr marL="127000" marR="127000" indent="4572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3pPr>
            <a:lvl4pPr marL="127000" marR="127000" indent="6858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4pPr>
            <a:lvl5pPr marL="127000" marR="127000" indent="9144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5pPr>
            <a:lvl6pPr marL="127000" marR="127000" indent="11430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6pPr>
            <a:lvl7pPr marL="127000" marR="127000" indent="13716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7pPr>
            <a:lvl8pPr marL="127000" marR="127000" indent="16002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8pPr>
            <a:lvl9pPr marL="127000" marR="127000" indent="18288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9pPr>
          </a:lstStyle>
          <a:p>
            <a:pPr lvl="0" algn="l">
              <a:defRPr/>
            </a:pPr>
            <a:r>
              <a:rPr lang="en-US" sz="4400" dirty="0">
                <a:solidFill>
                  <a:schemeClr val="bg1"/>
                </a:solidFill>
                <a:latin typeface="Lato Black"/>
                <a:ea typeface="Tahoma" panose="020B0604030504040204" pitchFamily="34" charset="0"/>
                <a:cs typeface="Tahoma" panose="020B0604030504040204" pitchFamily="34" charset="0"/>
              </a:rPr>
              <a:t>RFP for  Outsourcing of Claims case sheets preparation and related activities - Pre bid queries</a:t>
            </a:r>
            <a:endParaRPr lang="en-IN" sz="4400" dirty="0">
              <a:solidFill>
                <a:schemeClr val="bg1"/>
              </a:solidFill>
              <a:latin typeface="Lato Black"/>
            </a:endParaRPr>
          </a:p>
        </p:txBody>
      </p:sp>
      <p:graphicFrame>
        <p:nvGraphicFramePr>
          <p:cNvPr id="3" name="Table 2">
            <a:extLst>
              <a:ext uri="{FF2B5EF4-FFF2-40B4-BE49-F238E27FC236}">
                <a16:creationId xmlns:a16="http://schemas.microsoft.com/office/drawing/2014/main" id="{6C0DC59F-62AF-4A19-9FE0-FAE3CCEFF071}"/>
              </a:ext>
            </a:extLst>
          </p:cNvPr>
          <p:cNvGraphicFramePr>
            <a:graphicFrameLocks noGrp="1"/>
          </p:cNvGraphicFramePr>
          <p:nvPr>
            <p:extLst>
              <p:ext uri="{D42A27DB-BD31-4B8C-83A1-F6EECF244321}">
                <p14:modId xmlns:p14="http://schemas.microsoft.com/office/powerpoint/2010/main" val="4122359527"/>
              </p:ext>
            </p:extLst>
          </p:nvPr>
        </p:nvGraphicFramePr>
        <p:xfrm>
          <a:off x="1320799" y="1352550"/>
          <a:ext cx="22644101" cy="11471238"/>
        </p:xfrm>
        <a:graphic>
          <a:graphicData uri="http://schemas.openxmlformats.org/drawingml/2006/table">
            <a:tbl>
              <a:tblPr/>
              <a:tblGrid>
                <a:gridCol w="782171">
                  <a:extLst>
                    <a:ext uri="{9D8B030D-6E8A-4147-A177-3AD203B41FA5}">
                      <a16:colId xmlns:a16="http://schemas.microsoft.com/office/drawing/2014/main" val="3531030428"/>
                    </a:ext>
                  </a:extLst>
                </a:gridCol>
                <a:gridCol w="998515">
                  <a:extLst>
                    <a:ext uri="{9D8B030D-6E8A-4147-A177-3AD203B41FA5}">
                      <a16:colId xmlns:a16="http://schemas.microsoft.com/office/drawing/2014/main" val="1953259886"/>
                    </a:ext>
                  </a:extLst>
                </a:gridCol>
                <a:gridCol w="2440815">
                  <a:extLst>
                    <a:ext uri="{9D8B030D-6E8A-4147-A177-3AD203B41FA5}">
                      <a16:colId xmlns:a16="http://schemas.microsoft.com/office/drawing/2014/main" val="1511251600"/>
                    </a:ext>
                  </a:extLst>
                </a:gridCol>
                <a:gridCol w="4363700">
                  <a:extLst>
                    <a:ext uri="{9D8B030D-6E8A-4147-A177-3AD203B41FA5}">
                      <a16:colId xmlns:a16="http://schemas.microsoft.com/office/drawing/2014/main" val="1610971741"/>
                    </a:ext>
                  </a:extLst>
                </a:gridCol>
                <a:gridCol w="6705600">
                  <a:extLst>
                    <a:ext uri="{9D8B030D-6E8A-4147-A177-3AD203B41FA5}">
                      <a16:colId xmlns:a16="http://schemas.microsoft.com/office/drawing/2014/main" val="2504128125"/>
                    </a:ext>
                  </a:extLst>
                </a:gridCol>
                <a:gridCol w="7353300">
                  <a:extLst>
                    <a:ext uri="{9D8B030D-6E8A-4147-A177-3AD203B41FA5}">
                      <a16:colId xmlns:a16="http://schemas.microsoft.com/office/drawing/2014/main" val="1880786818"/>
                    </a:ext>
                  </a:extLst>
                </a:gridCol>
              </a:tblGrid>
              <a:tr h="671232">
                <a:tc>
                  <a:txBody>
                    <a:bodyPr/>
                    <a:lstStyle/>
                    <a:p>
                      <a:pPr algn="l" fontAlgn="ctr"/>
                      <a:r>
                        <a:rPr lang="en-IN" sz="2400" b="1" i="0" u="none" strike="noStrike">
                          <a:solidFill>
                            <a:srgbClr val="FFFFFF"/>
                          </a:solidFill>
                          <a:effectLst/>
                          <a:latin typeface="Lato Black" panose="020F0A02020204030203"/>
                        </a:rPr>
                        <a:t>Sr. No.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IN" sz="2400" b="1" i="0" u="none" strike="noStrike">
                          <a:solidFill>
                            <a:srgbClr val="FFFFFF"/>
                          </a:solidFill>
                          <a:effectLst/>
                          <a:latin typeface="Lato Black" panose="020F0A02020204030203"/>
                        </a:rPr>
                        <a:t>Page No.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IN" sz="2400" b="1" i="0" u="none" strike="noStrike">
                          <a:solidFill>
                            <a:srgbClr val="FFFFFF"/>
                          </a:solidFill>
                          <a:effectLst/>
                          <a:latin typeface="Lato Black" panose="020F0A02020204030203"/>
                        </a:rPr>
                        <a:t>RFP Section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IN" sz="2400" b="1" i="0" u="none" strike="noStrike">
                          <a:solidFill>
                            <a:srgbClr val="FFFFFF"/>
                          </a:solidFill>
                          <a:effectLst/>
                          <a:latin typeface="Lato Black" panose="020F0A02020204030203"/>
                        </a:rPr>
                        <a:t>Description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ctr" fontAlgn="ctr"/>
                      <a:r>
                        <a:rPr lang="en-IN" sz="2400" b="1" i="0" u="none" strike="noStrike" dirty="0">
                          <a:solidFill>
                            <a:srgbClr val="FFFFFF"/>
                          </a:solidFill>
                          <a:effectLst/>
                          <a:latin typeface="Lato Black" panose="020F0A02020204030203"/>
                        </a:rPr>
                        <a:t>Queries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b"/>
                      <a:r>
                        <a:rPr lang="en-IN" sz="2400" b="1" i="0" u="none" strike="noStrike" dirty="0">
                          <a:solidFill>
                            <a:srgbClr val="FFFFFF"/>
                          </a:solidFill>
                          <a:effectLst/>
                          <a:latin typeface="Lato Black" panose="020F0A02020204030203"/>
                        </a:rPr>
                        <a:t>SBI Life Response</a:t>
                      </a:r>
                      <a:endParaRPr lang="en-IN" sz="2400" b="0" i="0" u="none" strike="noStrike" dirty="0">
                        <a:solidFill>
                          <a:srgbClr val="000000"/>
                        </a:solidFill>
                        <a:effectLst/>
                        <a:latin typeface="Lato Black" panose="020F0A02020204030203"/>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extLst>
                  <a:ext uri="{0D108BD9-81ED-4DB2-BD59-A6C34878D82A}">
                    <a16:rowId xmlns:a16="http://schemas.microsoft.com/office/drawing/2014/main" val="1871289441"/>
                  </a:ext>
                </a:extLst>
              </a:tr>
              <a:tr h="1342465">
                <a:tc>
                  <a:txBody>
                    <a:bodyPr/>
                    <a:lstStyle/>
                    <a:p>
                      <a:pPr algn="ctr" fontAlgn="ctr"/>
                      <a:r>
                        <a:rPr lang="en-IN" sz="2400" b="0" i="0" u="none" strike="noStrike">
                          <a:solidFill>
                            <a:srgbClr val="000000"/>
                          </a:solidFill>
                          <a:effectLst/>
                          <a:latin typeface="Lato Black" panose="020F0A02020204030203"/>
                        </a:rPr>
                        <a:t>18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2400" b="0" i="0" u="none" strike="noStrike">
                          <a:solidFill>
                            <a:srgbClr val="000000"/>
                          </a:solidFill>
                          <a:effectLst/>
                          <a:latin typeface="Lato Black" panose="020F0A02020204030203"/>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IN" sz="2400" b="0" i="0" u="none" strike="noStrike" dirty="0">
                          <a:solidFill>
                            <a:srgbClr val="000000"/>
                          </a:solidFill>
                          <a:effectLst/>
                          <a:latin typeface="Lato Black" panose="020F0A02020204030203"/>
                        </a:rPr>
                        <a:t>Generic Query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IN" sz="2400" b="0" i="0" u="none" strike="noStrike" dirty="0">
                          <a:solidFill>
                            <a:srgbClr val="000000"/>
                          </a:solidFill>
                          <a:effectLst/>
                          <a:latin typeface="Lato Black" panose="020F0A02020204030203"/>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US" sz="2400" b="0" i="0" u="none" strike="noStrike">
                          <a:solidFill>
                            <a:srgbClr val="000000"/>
                          </a:solidFill>
                          <a:effectLst/>
                          <a:latin typeface="Lato Black" panose="020F0A02020204030203"/>
                        </a:rPr>
                        <a:t>Please provide us the percentage wise volume breakup of Early and Non-Early Claims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US" sz="2400" b="0" i="0" u="none" strike="noStrike" dirty="0" smtClean="0">
                          <a:solidFill>
                            <a:srgbClr val="000000"/>
                          </a:solidFill>
                          <a:effectLst/>
                          <a:latin typeface="Lato Black" panose="020F0A02020204030203"/>
                        </a:rPr>
                        <a:t>Not applicable </a:t>
                      </a:r>
                      <a:endParaRPr lang="en-US" sz="2400" b="0" i="0" u="none" strike="noStrike" dirty="0">
                        <a:solidFill>
                          <a:srgbClr val="000000"/>
                        </a:solidFill>
                        <a:effectLst/>
                        <a:latin typeface="Lato Black" panose="020F0A02020204030203"/>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83921043"/>
                  </a:ext>
                </a:extLst>
              </a:tr>
              <a:tr h="3356162">
                <a:tc>
                  <a:txBody>
                    <a:bodyPr/>
                    <a:lstStyle/>
                    <a:p>
                      <a:pPr algn="ctr" fontAlgn="ctr"/>
                      <a:r>
                        <a:rPr lang="en-IN" sz="2400" b="0" i="0" u="none" strike="noStrike">
                          <a:solidFill>
                            <a:srgbClr val="000000"/>
                          </a:solidFill>
                          <a:effectLst/>
                          <a:latin typeface="Lato Black" panose="020F0A02020204030203"/>
                        </a:rPr>
                        <a:t>19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2400" b="0" i="0" u="none" strike="noStrike">
                          <a:solidFill>
                            <a:srgbClr val="000000"/>
                          </a:solidFill>
                          <a:effectLst/>
                          <a:latin typeface="Lato Black" panose="020F0A02020204030203"/>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IN" sz="2400" b="0" i="0" u="none" strike="noStrike" dirty="0">
                          <a:solidFill>
                            <a:srgbClr val="000000"/>
                          </a:solidFill>
                          <a:effectLst/>
                          <a:latin typeface="Lato Black" panose="020F0A02020204030203"/>
                        </a:rPr>
                        <a:t>Generic Query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IN" sz="2400" b="0" i="0" u="none" strike="noStrike" dirty="0">
                          <a:solidFill>
                            <a:srgbClr val="000000"/>
                          </a:solidFill>
                          <a:effectLst/>
                          <a:latin typeface="Lato Black" panose="020F0A02020204030203"/>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US" sz="2400" b="0" i="0" u="none" strike="noStrike" dirty="0">
                          <a:solidFill>
                            <a:srgbClr val="000000"/>
                          </a:solidFill>
                          <a:effectLst/>
                          <a:latin typeface="Lato Black" panose="020F0A02020204030203"/>
                        </a:rPr>
                        <a:t>What is the Average Handling Time for:</a:t>
                      </a:r>
                      <a:br>
                        <a:rPr lang="en-US" sz="2400" b="0" i="0" u="none" strike="noStrike" dirty="0">
                          <a:solidFill>
                            <a:srgbClr val="000000"/>
                          </a:solidFill>
                          <a:effectLst/>
                          <a:latin typeface="Lato Black" panose="020F0A02020204030203"/>
                        </a:rPr>
                      </a:br>
                      <a:r>
                        <a:rPr lang="en-US" sz="2400" b="0" i="0" u="none" strike="noStrike" dirty="0">
                          <a:solidFill>
                            <a:srgbClr val="000000"/>
                          </a:solidFill>
                          <a:effectLst/>
                          <a:latin typeface="Lato Black" panose="020F0A02020204030203"/>
                        </a:rPr>
                        <a:t>1. Death Claims (excluding GTI &amp; PMJJBY)</a:t>
                      </a:r>
                      <a:br>
                        <a:rPr lang="en-US" sz="2400" b="0" i="0" u="none" strike="noStrike" dirty="0">
                          <a:solidFill>
                            <a:srgbClr val="000000"/>
                          </a:solidFill>
                          <a:effectLst/>
                          <a:latin typeface="Lato Black" panose="020F0A02020204030203"/>
                        </a:rPr>
                      </a:br>
                      <a:r>
                        <a:rPr lang="en-US" sz="2400" b="0" i="0" u="none" strike="noStrike" dirty="0">
                          <a:solidFill>
                            <a:srgbClr val="000000"/>
                          </a:solidFill>
                          <a:effectLst/>
                          <a:latin typeface="Lato Black" panose="020F0A02020204030203"/>
                        </a:rPr>
                        <a:t>2. PMJJBY Claims</a:t>
                      </a:r>
                      <a:br>
                        <a:rPr lang="en-US" sz="2400" b="0" i="0" u="none" strike="noStrike" dirty="0">
                          <a:solidFill>
                            <a:srgbClr val="000000"/>
                          </a:solidFill>
                          <a:effectLst/>
                          <a:latin typeface="Lato Black" panose="020F0A02020204030203"/>
                        </a:rPr>
                      </a:br>
                      <a:r>
                        <a:rPr lang="en-US" sz="2400" b="0" i="0" u="none" strike="noStrike" dirty="0">
                          <a:solidFill>
                            <a:srgbClr val="000000"/>
                          </a:solidFill>
                          <a:effectLst/>
                          <a:latin typeface="Lato Black" panose="020F0A02020204030203"/>
                        </a:rPr>
                        <a:t>3. GTI Claims</a:t>
                      </a:r>
                      <a:br>
                        <a:rPr lang="en-US" sz="2400" b="0" i="0" u="none" strike="noStrike" dirty="0">
                          <a:solidFill>
                            <a:srgbClr val="000000"/>
                          </a:solidFill>
                          <a:effectLst/>
                          <a:latin typeface="Lato Black" panose="020F0A02020204030203"/>
                        </a:rPr>
                      </a:br>
                      <a:r>
                        <a:rPr lang="en-US" sz="2400" b="0" i="0" u="none" strike="noStrike" dirty="0">
                          <a:solidFill>
                            <a:srgbClr val="000000"/>
                          </a:solidFill>
                          <a:effectLst/>
                          <a:latin typeface="Lato Black" panose="020F0A02020204030203"/>
                        </a:rPr>
                        <a:t>4. PIPV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US" sz="2400" b="0" i="0" u="none" strike="noStrike" dirty="0" smtClean="0">
                          <a:solidFill>
                            <a:srgbClr val="000000"/>
                          </a:solidFill>
                          <a:effectLst/>
                          <a:latin typeface="Lato Black" panose="020F0A02020204030203"/>
                        </a:rPr>
                        <a:t>The average handling time depends on the experience of the resources . Ideally the same should not take more than 30/45 Minutes.</a:t>
                      </a:r>
                      <a:endParaRPr lang="en-US" sz="2400" b="0" i="0" u="none" strike="noStrike" dirty="0">
                        <a:solidFill>
                          <a:srgbClr val="000000"/>
                        </a:solidFill>
                        <a:effectLst/>
                        <a:latin typeface="Lato Black" panose="020F0A02020204030203"/>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64868"/>
                  </a:ext>
                </a:extLst>
              </a:tr>
              <a:tr h="2684929">
                <a:tc>
                  <a:txBody>
                    <a:bodyPr/>
                    <a:lstStyle/>
                    <a:p>
                      <a:pPr algn="ctr" fontAlgn="ctr"/>
                      <a:r>
                        <a:rPr lang="en-IN" sz="2400" b="0" i="0" u="none" strike="noStrike">
                          <a:solidFill>
                            <a:srgbClr val="000000"/>
                          </a:solidFill>
                          <a:effectLst/>
                          <a:latin typeface="Lato Black" panose="020F0A02020204030203"/>
                        </a:rPr>
                        <a:t>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2400" b="0" i="0" u="none" strike="noStrike">
                          <a:solidFill>
                            <a:srgbClr val="000000"/>
                          </a:solidFill>
                          <a:effectLst/>
                          <a:latin typeface="Lato Black" panose="020F0A02020204030203"/>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IN" sz="2400" b="0" i="0" u="none" strike="noStrike">
                          <a:solidFill>
                            <a:srgbClr val="000000"/>
                          </a:solidFill>
                          <a:effectLst/>
                          <a:latin typeface="Lato Black" panose="020F0A02020204030203"/>
                        </a:rPr>
                        <a:t>Generic Query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IN" sz="2400" b="0" i="0" u="none" strike="noStrike">
                          <a:solidFill>
                            <a:srgbClr val="000000"/>
                          </a:solidFill>
                          <a:effectLst/>
                          <a:latin typeface="Lato Black" panose="020F0A02020204030203"/>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US" sz="2400" b="0" i="0" u="none" strike="noStrike" dirty="0">
                          <a:solidFill>
                            <a:srgbClr val="000000"/>
                          </a:solidFill>
                          <a:effectLst/>
                          <a:latin typeface="Lato Black" panose="020F0A02020204030203"/>
                        </a:rPr>
                        <a:t>1. Are the activities mentioned in RFP currently done by SBI Life in-house or by third party. </a:t>
                      </a:r>
                      <a:br>
                        <a:rPr lang="en-US" sz="2400" b="0" i="0" u="none" strike="noStrike" dirty="0">
                          <a:solidFill>
                            <a:srgbClr val="000000"/>
                          </a:solidFill>
                          <a:effectLst/>
                          <a:latin typeface="Lato Black" panose="020F0A02020204030203"/>
                        </a:rPr>
                      </a:br>
                      <a:r>
                        <a:rPr lang="en-US" sz="2400" b="0" i="0" u="none" strike="noStrike" dirty="0">
                          <a:solidFill>
                            <a:srgbClr val="000000"/>
                          </a:solidFill>
                          <a:effectLst/>
                          <a:latin typeface="Lato Black" panose="020F0A02020204030203"/>
                        </a:rPr>
                        <a:t>2. How many users are currently deployed for carrying out these activities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US" sz="2400" b="0" i="0" u="none" strike="noStrike" dirty="0">
                          <a:solidFill>
                            <a:srgbClr val="000000"/>
                          </a:solidFill>
                          <a:effectLst/>
                          <a:latin typeface="Lato Black" panose="020F0A02020204030203"/>
                        </a:rPr>
                        <a:t>Not relevant to the scope of the RFP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04783446"/>
                  </a:ext>
                </a:extLst>
              </a:tr>
              <a:tr h="2013697">
                <a:tc>
                  <a:txBody>
                    <a:bodyPr/>
                    <a:lstStyle/>
                    <a:p>
                      <a:pPr algn="ctr" fontAlgn="ctr"/>
                      <a:r>
                        <a:rPr lang="en-IN" sz="2400" b="0" i="0" u="none" strike="noStrike">
                          <a:solidFill>
                            <a:srgbClr val="000000"/>
                          </a:solidFill>
                          <a:effectLst/>
                          <a:latin typeface="Lato Black" panose="020F0A02020204030203"/>
                        </a:rPr>
                        <a:t>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2400" b="0" i="0" u="none" strike="noStrike">
                          <a:solidFill>
                            <a:srgbClr val="000000"/>
                          </a:solidFill>
                          <a:effectLst/>
                          <a:latin typeface="Lato Black" panose="020F0A02020204030203"/>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IN" sz="2400" b="0" i="0" u="none" strike="noStrike">
                          <a:solidFill>
                            <a:srgbClr val="000000"/>
                          </a:solidFill>
                          <a:effectLst/>
                          <a:latin typeface="Lato Black" panose="020F0A02020204030203"/>
                        </a:rPr>
                        <a:t>Generic Query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IN" sz="2400" b="0" i="0" u="none" strike="noStrike">
                          <a:solidFill>
                            <a:srgbClr val="000000"/>
                          </a:solidFill>
                          <a:effectLst/>
                          <a:latin typeface="Lato Black" panose="020F0A02020204030203"/>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US" sz="2400" b="0" i="0" u="none" strike="noStrike" dirty="0">
                          <a:solidFill>
                            <a:srgbClr val="000000"/>
                          </a:solidFill>
                          <a:effectLst/>
                          <a:latin typeface="Lato Black" panose="020F0A02020204030203"/>
                        </a:rPr>
                        <a:t>What is the expected working window?</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US" sz="2400" b="0" i="0" u="none" strike="noStrike" dirty="0">
                          <a:solidFill>
                            <a:srgbClr val="000000"/>
                          </a:solidFill>
                          <a:effectLst/>
                          <a:latin typeface="Lato Black" panose="020F0A02020204030203"/>
                        </a:rPr>
                        <a:t>As per SBI Life office working hours. However vendor is expected to deliver as </a:t>
                      </a:r>
                      <a:r>
                        <a:rPr lang="en-US" sz="2400" b="0" i="0" u="none" strike="noStrike" dirty="0" smtClean="0">
                          <a:solidFill>
                            <a:srgbClr val="000000"/>
                          </a:solidFill>
                          <a:effectLst/>
                          <a:latin typeface="Lato Black" panose="020F0A02020204030203"/>
                        </a:rPr>
                        <a:t>per the agreed </a:t>
                      </a:r>
                      <a:r>
                        <a:rPr lang="en-US" sz="2400" b="0" i="0" u="none" strike="noStrike" dirty="0">
                          <a:solidFill>
                            <a:srgbClr val="000000"/>
                          </a:solidFill>
                          <a:effectLst/>
                          <a:latin typeface="Lato Black" panose="020F0A02020204030203"/>
                        </a:rPr>
                        <a:t>SBIL TAT requirements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0714122"/>
                  </a:ext>
                </a:extLst>
              </a:tr>
              <a:tr h="1342465">
                <a:tc>
                  <a:txBody>
                    <a:bodyPr/>
                    <a:lstStyle/>
                    <a:p>
                      <a:pPr algn="ctr" fontAlgn="ctr"/>
                      <a:r>
                        <a:rPr lang="en-IN" sz="2400" b="0" i="0" u="none" strike="noStrike">
                          <a:solidFill>
                            <a:srgbClr val="000000"/>
                          </a:solidFill>
                          <a:effectLst/>
                          <a:latin typeface="Lato Black" panose="020F0A02020204030203"/>
                        </a:rPr>
                        <a:t>22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2400" b="0" i="0" u="none" strike="noStrike">
                          <a:solidFill>
                            <a:srgbClr val="000000"/>
                          </a:solidFill>
                          <a:effectLst/>
                          <a:latin typeface="Lato Black" panose="020F0A02020204030203"/>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IN" sz="2400" b="0" i="0" u="none" strike="noStrike">
                          <a:solidFill>
                            <a:srgbClr val="000000"/>
                          </a:solidFill>
                          <a:effectLst/>
                          <a:latin typeface="Lato Black" panose="020F0A02020204030203"/>
                        </a:rPr>
                        <a:t>Generic Query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IN" sz="2400" b="0" i="0" u="none" strike="noStrike">
                          <a:solidFill>
                            <a:srgbClr val="000000"/>
                          </a:solidFill>
                          <a:effectLst/>
                          <a:latin typeface="Lato Black" panose="020F0A02020204030203"/>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US" sz="2400" b="0" i="0" u="none" strike="noStrike" dirty="0">
                          <a:solidFill>
                            <a:srgbClr val="000000"/>
                          </a:solidFill>
                          <a:effectLst/>
                          <a:latin typeface="Lato Black" panose="020F0A02020204030203"/>
                        </a:rPr>
                        <a:t>Can we have process walkthrough arranged for the scope mentioned?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IN" sz="2400" b="0" i="0" u="none" strike="noStrike" dirty="0">
                          <a:solidFill>
                            <a:srgbClr val="000000"/>
                          </a:solidFill>
                          <a:effectLst/>
                          <a:latin typeface="Lato Black" panose="020F0A02020204030203"/>
                        </a:rPr>
                        <a:t>Yes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44475349"/>
                  </a:ext>
                </a:extLst>
              </a:tr>
            </a:tbl>
          </a:graphicData>
        </a:graphic>
      </p:graphicFrame>
    </p:spTree>
    <p:extLst>
      <p:ext uri="{BB962C8B-B14F-4D97-AF65-F5344CB8AC3E}">
        <p14:creationId xmlns:p14="http://schemas.microsoft.com/office/powerpoint/2010/main" val="2080147249"/>
      </p:ext>
    </p:extLst>
  </p:cSld>
  <p:clrMapOvr>
    <a:masterClrMapping/>
  </p:clrMapOvr>
  <p:transition spd="med">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CC74C267-A197-4684-9095-94C6F8E6EF70}"/>
              </a:ext>
            </a:extLst>
          </p:cNvPr>
          <p:cNvSpPr/>
          <p:nvPr/>
        </p:nvSpPr>
        <p:spPr>
          <a:xfrm>
            <a:off x="5970" y="88677"/>
            <a:ext cx="24378030" cy="769441"/>
          </a:xfrm>
          <a:prstGeom prst="rect">
            <a:avLst/>
          </a:prstGeom>
          <a:solidFill>
            <a:srgbClr val="CC0067"/>
          </a:solidFill>
        </p:spPr>
        <p:txBody>
          <a:bodyPr wrap="square"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127000" marR="127000" indent="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1pPr>
            <a:lvl2pPr marL="127000" marR="127000" indent="2286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2pPr>
            <a:lvl3pPr marL="127000" marR="127000" indent="4572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3pPr>
            <a:lvl4pPr marL="127000" marR="127000" indent="6858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4pPr>
            <a:lvl5pPr marL="127000" marR="127000" indent="9144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5pPr>
            <a:lvl6pPr marL="127000" marR="127000" indent="11430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6pPr>
            <a:lvl7pPr marL="127000" marR="127000" indent="13716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7pPr>
            <a:lvl8pPr marL="127000" marR="127000" indent="16002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8pPr>
            <a:lvl9pPr marL="127000" marR="127000" indent="18288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9pPr>
          </a:lstStyle>
          <a:p>
            <a:pPr lvl="0" algn="l">
              <a:defRPr/>
            </a:pPr>
            <a:r>
              <a:rPr lang="en-US" sz="4400" dirty="0">
                <a:solidFill>
                  <a:schemeClr val="bg1"/>
                </a:solidFill>
                <a:latin typeface="Lato Black"/>
                <a:ea typeface="Tahoma" panose="020B0604030504040204" pitchFamily="34" charset="0"/>
                <a:cs typeface="Tahoma" panose="020B0604030504040204" pitchFamily="34" charset="0"/>
              </a:rPr>
              <a:t>RFP for  Outsourcing of Claims case sheets preparation and related activities - Pre bid queries</a:t>
            </a:r>
            <a:endParaRPr lang="en-IN" sz="4400" dirty="0">
              <a:solidFill>
                <a:schemeClr val="bg1"/>
              </a:solidFill>
              <a:latin typeface="Lato Black"/>
            </a:endParaRPr>
          </a:p>
        </p:txBody>
      </p:sp>
      <p:graphicFrame>
        <p:nvGraphicFramePr>
          <p:cNvPr id="3" name="Table 2">
            <a:extLst>
              <a:ext uri="{FF2B5EF4-FFF2-40B4-BE49-F238E27FC236}">
                <a16:creationId xmlns:a16="http://schemas.microsoft.com/office/drawing/2014/main" id="{6C0DC59F-62AF-4A19-9FE0-FAE3CCEFF071}"/>
              </a:ext>
            </a:extLst>
          </p:cNvPr>
          <p:cNvGraphicFramePr>
            <a:graphicFrameLocks noGrp="1"/>
          </p:cNvGraphicFramePr>
          <p:nvPr>
            <p:extLst>
              <p:ext uri="{D42A27DB-BD31-4B8C-83A1-F6EECF244321}">
                <p14:modId xmlns:p14="http://schemas.microsoft.com/office/powerpoint/2010/main" val="938529107"/>
              </p:ext>
            </p:extLst>
          </p:nvPr>
        </p:nvGraphicFramePr>
        <p:xfrm>
          <a:off x="1320799" y="1352550"/>
          <a:ext cx="22927143" cy="10128773"/>
        </p:xfrm>
        <a:graphic>
          <a:graphicData uri="http://schemas.openxmlformats.org/drawingml/2006/table">
            <a:tbl>
              <a:tblPr/>
              <a:tblGrid>
                <a:gridCol w="1065213">
                  <a:extLst>
                    <a:ext uri="{9D8B030D-6E8A-4147-A177-3AD203B41FA5}">
                      <a16:colId xmlns:a16="http://schemas.microsoft.com/office/drawing/2014/main" val="3531030428"/>
                    </a:ext>
                  </a:extLst>
                </a:gridCol>
                <a:gridCol w="998515">
                  <a:extLst>
                    <a:ext uri="{9D8B030D-6E8A-4147-A177-3AD203B41FA5}">
                      <a16:colId xmlns:a16="http://schemas.microsoft.com/office/drawing/2014/main" val="1953259886"/>
                    </a:ext>
                  </a:extLst>
                </a:gridCol>
                <a:gridCol w="2440815">
                  <a:extLst>
                    <a:ext uri="{9D8B030D-6E8A-4147-A177-3AD203B41FA5}">
                      <a16:colId xmlns:a16="http://schemas.microsoft.com/office/drawing/2014/main" val="1511251600"/>
                    </a:ext>
                  </a:extLst>
                </a:gridCol>
                <a:gridCol w="4363700">
                  <a:extLst>
                    <a:ext uri="{9D8B030D-6E8A-4147-A177-3AD203B41FA5}">
                      <a16:colId xmlns:a16="http://schemas.microsoft.com/office/drawing/2014/main" val="1610971741"/>
                    </a:ext>
                  </a:extLst>
                </a:gridCol>
                <a:gridCol w="6705600">
                  <a:extLst>
                    <a:ext uri="{9D8B030D-6E8A-4147-A177-3AD203B41FA5}">
                      <a16:colId xmlns:a16="http://schemas.microsoft.com/office/drawing/2014/main" val="2504128125"/>
                    </a:ext>
                  </a:extLst>
                </a:gridCol>
                <a:gridCol w="7353300">
                  <a:extLst>
                    <a:ext uri="{9D8B030D-6E8A-4147-A177-3AD203B41FA5}">
                      <a16:colId xmlns:a16="http://schemas.microsoft.com/office/drawing/2014/main" val="1880786818"/>
                    </a:ext>
                  </a:extLst>
                </a:gridCol>
              </a:tblGrid>
              <a:tr h="671232">
                <a:tc>
                  <a:txBody>
                    <a:bodyPr/>
                    <a:lstStyle/>
                    <a:p>
                      <a:pPr algn="l" fontAlgn="ctr"/>
                      <a:r>
                        <a:rPr lang="en-IN" sz="2400" b="1" i="0" u="none" strike="noStrike">
                          <a:solidFill>
                            <a:srgbClr val="FFFFFF"/>
                          </a:solidFill>
                          <a:effectLst/>
                          <a:latin typeface="Lato Black" panose="020F0A02020204030203"/>
                        </a:rPr>
                        <a:t>Sr. No.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IN" sz="2400" b="1" i="0" u="none" strike="noStrike">
                          <a:solidFill>
                            <a:srgbClr val="FFFFFF"/>
                          </a:solidFill>
                          <a:effectLst/>
                          <a:latin typeface="Lato Black" panose="020F0A02020204030203"/>
                        </a:rPr>
                        <a:t>Page No.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IN" sz="2400" b="1" i="0" u="none" strike="noStrike">
                          <a:solidFill>
                            <a:srgbClr val="FFFFFF"/>
                          </a:solidFill>
                          <a:effectLst/>
                          <a:latin typeface="Lato Black" panose="020F0A02020204030203"/>
                        </a:rPr>
                        <a:t>RFP Section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IN" sz="2400" b="1" i="0" u="none" strike="noStrike">
                          <a:solidFill>
                            <a:srgbClr val="FFFFFF"/>
                          </a:solidFill>
                          <a:effectLst/>
                          <a:latin typeface="Lato Black" panose="020F0A02020204030203"/>
                        </a:rPr>
                        <a:t>Description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ctr"/>
                      <a:r>
                        <a:rPr lang="en-IN" sz="2400" b="1" i="0" u="none" strike="noStrike" dirty="0">
                          <a:solidFill>
                            <a:srgbClr val="FFFFFF"/>
                          </a:solidFill>
                          <a:effectLst/>
                          <a:latin typeface="Lato Black" panose="020F0A02020204030203"/>
                        </a:rPr>
                        <a:t>Queries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a:txBody>
                    <a:bodyPr/>
                    <a:lstStyle/>
                    <a:p>
                      <a:pPr algn="l" fontAlgn="b"/>
                      <a:r>
                        <a:rPr lang="en-IN" sz="2400" b="1" i="0" u="none" strike="noStrike" dirty="0">
                          <a:solidFill>
                            <a:srgbClr val="FFFFFF"/>
                          </a:solidFill>
                          <a:effectLst/>
                          <a:latin typeface="Lato Black" panose="020F0A02020204030203"/>
                        </a:rPr>
                        <a:t>SBI Life Response</a:t>
                      </a:r>
                      <a:endParaRPr lang="en-IN" sz="2400" b="0" i="0" u="none" strike="noStrike" dirty="0">
                        <a:solidFill>
                          <a:srgbClr val="000000"/>
                        </a:solidFill>
                        <a:effectLst/>
                        <a:latin typeface="Lato Black" panose="020F0A02020204030203"/>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extLst>
                  <a:ext uri="{0D108BD9-81ED-4DB2-BD59-A6C34878D82A}">
                    <a16:rowId xmlns:a16="http://schemas.microsoft.com/office/drawing/2014/main" val="1871289441"/>
                  </a:ext>
                </a:extLst>
              </a:tr>
              <a:tr h="1342465">
                <a:tc>
                  <a:txBody>
                    <a:bodyPr/>
                    <a:lstStyle/>
                    <a:p>
                      <a:pPr algn="ctr" fontAlgn="ctr"/>
                      <a:r>
                        <a:rPr lang="en-US" sz="2400" b="0" i="0" u="none" strike="noStrike" dirty="0" smtClean="0">
                          <a:solidFill>
                            <a:srgbClr val="000000"/>
                          </a:solidFill>
                          <a:effectLst/>
                          <a:latin typeface="Lato Black" panose="020F0A02020204030203"/>
                        </a:rPr>
                        <a:t>23</a:t>
                      </a:r>
                      <a:endParaRPr lang="en-IN" sz="2400" b="0" i="0" u="none" strike="noStrike" dirty="0">
                        <a:solidFill>
                          <a:srgbClr val="000000"/>
                        </a:solidFill>
                        <a:effectLst/>
                        <a:latin typeface="Lato Black" panose="020F0A02020204030203"/>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2400" b="0" i="0" u="none" strike="noStrike">
                          <a:solidFill>
                            <a:srgbClr val="000000"/>
                          </a:solidFill>
                          <a:effectLst/>
                          <a:latin typeface="Lato Black" panose="020F0A02020204030203"/>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IN" sz="2400" b="0" i="0" u="none" strike="noStrike" dirty="0">
                          <a:solidFill>
                            <a:srgbClr val="000000"/>
                          </a:solidFill>
                          <a:effectLst/>
                          <a:latin typeface="Lato Black" panose="020F0A02020204030203"/>
                        </a:rPr>
                        <a:t>Generic Query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IN" sz="2400" b="0" i="0" u="none" strike="noStrike" dirty="0">
                          <a:solidFill>
                            <a:srgbClr val="000000"/>
                          </a:solidFill>
                          <a:effectLst/>
                          <a:latin typeface="Lato Black" panose="020F0A02020204030203"/>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US" sz="2400" b="0" i="0" u="none" strike="noStrike" dirty="0" smtClean="0">
                          <a:solidFill>
                            <a:srgbClr val="000000"/>
                          </a:solidFill>
                          <a:effectLst/>
                          <a:latin typeface="Lato Black" panose="020F0A02020204030203"/>
                        </a:rPr>
                        <a:t>Whether a checker provision is available in the system</a:t>
                      </a:r>
                      <a:r>
                        <a:rPr lang="en-US" sz="2400" b="0" i="0" u="none" strike="noStrike" baseline="0" dirty="0" smtClean="0">
                          <a:solidFill>
                            <a:srgbClr val="000000"/>
                          </a:solidFill>
                          <a:effectLst/>
                          <a:latin typeface="Lato Black" panose="020F0A02020204030203"/>
                        </a:rPr>
                        <a:t> ?</a:t>
                      </a:r>
                      <a:endParaRPr lang="en-US" sz="2400" b="0" i="0" u="none" strike="noStrike" dirty="0">
                        <a:solidFill>
                          <a:srgbClr val="000000"/>
                        </a:solidFill>
                        <a:effectLst/>
                        <a:latin typeface="Lato Black" panose="020F0A02020204030203"/>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US" sz="2400" b="0" i="0" u="none" strike="noStrike" dirty="0" smtClean="0">
                          <a:solidFill>
                            <a:srgbClr val="000000"/>
                          </a:solidFill>
                          <a:effectLst/>
                          <a:latin typeface="Lato Black" panose="020F0A02020204030203"/>
                        </a:rPr>
                        <a:t>Yes. </a:t>
                      </a:r>
                      <a:r>
                        <a:rPr lang="en-US" sz="2400" b="0" i="0" u="none" strike="noStrike" baseline="0" dirty="0" smtClean="0">
                          <a:solidFill>
                            <a:srgbClr val="000000"/>
                          </a:solidFill>
                          <a:effectLst/>
                          <a:latin typeface="Lato Black" panose="020F0A02020204030203"/>
                        </a:rPr>
                        <a:t>checker </a:t>
                      </a:r>
                      <a:r>
                        <a:rPr lang="en-US" sz="2400" b="0" i="0" u="none" strike="noStrike" baseline="0" dirty="0" smtClean="0">
                          <a:solidFill>
                            <a:srgbClr val="000000"/>
                          </a:solidFill>
                          <a:effectLst/>
                          <a:latin typeface="Lato Black" panose="020F0A02020204030203"/>
                        </a:rPr>
                        <a:t>provision is available in the system</a:t>
                      </a:r>
                      <a:endParaRPr lang="en-US" sz="2400" b="0" i="0" u="none" strike="noStrike" dirty="0">
                        <a:solidFill>
                          <a:srgbClr val="000000"/>
                        </a:solidFill>
                        <a:effectLst/>
                        <a:latin typeface="Lato Black" panose="020F0A02020204030203"/>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83921043"/>
                  </a:ext>
                </a:extLst>
              </a:tr>
              <a:tr h="3356162">
                <a:tc>
                  <a:txBody>
                    <a:bodyPr/>
                    <a:lstStyle/>
                    <a:p>
                      <a:pPr algn="ctr" fontAlgn="ctr"/>
                      <a:r>
                        <a:rPr lang="en-US" sz="2400" b="0" i="0" u="none" strike="noStrike" dirty="0" smtClean="0">
                          <a:solidFill>
                            <a:srgbClr val="000000"/>
                          </a:solidFill>
                          <a:effectLst/>
                          <a:latin typeface="Lato Black" panose="020F0A02020204030203"/>
                        </a:rPr>
                        <a:t>24</a:t>
                      </a:r>
                      <a:endParaRPr lang="en-IN" sz="2400" b="0" i="0" u="none" strike="noStrike" dirty="0">
                        <a:solidFill>
                          <a:srgbClr val="000000"/>
                        </a:solidFill>
                        <a:effectLst/>
                        <a:latin typeface="Lato Black" panose="020F0A02020204030203"/>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2400" b="0" i="0" u="none" strike="noStrike">
                          <a:solidFill>
                            <a:srgbClr val="000000"/>
                          </a:solidFill>
                          <a:effectLst/>
                          <a:latin typeface="Lato Black" panose="020F0A02020204030203"/>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IN" sz="2400" b="0" i="0" u="none" strike="noStrike" dirty="0">
                          <a:solidFill>
                            <a:srgbClr val="000000"/>
                          </a:solidFill>
                          <a:effectLst/>
                          <a:latin typeface="Lato Black" panose="020F0A02020204030203"/>
                        </a:rPr>
                        <a:t>Generic Query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IN" sz="2400" b="0" i="0" u="none" strike="noStrike" dirty="0">
                          <a:solidFill>
                            <a:srgbClr val="000000"/>
                          </a:solidFill>
                          <a:effectLst/>
                          <a:latin typeface="Lato Black" panose="020F0A02020204030203"/>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US" sz="2400" b="0" i="0" u="none" strike="noStrike" dirty="0" smtClean="0">
                          <a:solidFill>
                            <a:srgbClr val="000000"/>
                          </a:solidFill>
                          <a:effectLst/>
                          <a:latin typeface="Lato Black" panose="020F0A02020204030203"/>
                        </a:rPr>
                        <a:t>What is expected in terms of MIS ?</a:t>
                      </a:r>
                      <a:endParaRPr lang="en-US" sz="2400" b="0" i="0" u="none" strike="noStrike" dirty="0">
                        <a:solidFill>
                          <a:srgbClr val="000000"/>
                        </a:solidFill>
                        <a:effectLst/>
                        <a:latin typeface="Lato Black" panose="020F0A02020204030203"/>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US" sz="2400" b="0" i="0" u="none" strike="noStrike" dirty="0" smtClean="0">
                          <a:solidFill>
                            <a:srgbClr val="000000"/>
                          </a:solidFill>
                          <a:effectLst/>
                          <a:latin typeface="Lato Black" panose="020F0A02020204030203"/>
                        </a:rPr>
                        <a:t>All time</a:t>
                      </a:r>
                      <a:r>
                        <a:rPr lang="en-US" sz="2400" b="0" i="0" u="none" strike="noStrike" baseline="0" dirty="0" smtClean="0">
                          <a:solidFill>
                            <a:srgbClr val="000000"/>
                          </a:solidFill>
                          <a:effectLst/>
                          <a:latin typeface="Lato Black" panose="020F0A02020204030203"/>
                        </a:rPr>
                        <a:t> stamps like date and time of receipt of intimation, date of disposal, Member </a:t>
                      </a:r>
                      <a:r>
                        <a:rPr lang="en-US" sz="2400" b="0" i="0" u="none" strike="noStrike" baseline="0" dirty="0" smtClean="0">
                          <a:solidFill>
                            <a:srgbClr val="000000"/>
                          </a:solidFill>
                          <a:effectLst/>
                          <a:latin typeface="Lato Black" panose="020F0A02020204030203"/>
                        </a:rPr>
                        <a:t>details </a:t>
                      </a:r>
                      <a:r>
                        <a:rPr lang="en-US" sz="2400" b="0" i="0" u="none" strike="noStrike" baseline="0" dirty="0" err="1" smtClean="0">
                          <a:solidFill>
                            <a:srgbClr val="000000"/>
                          </a:solidFill>
                          <a:effectLst/>
                          <a:latin typeface="Lato Black" panose="020F0A02020204030203"/>
                        </a:rPr>
                        <a:t>etc</a:t>
                      </a:r>
                      <a:r>
                        <a:rPr lang="en-US" sz="2400" b="0" i="0" u="none" strike="noStrike" baseline="0" dirty="0" smtClean="0">
                          <a:solidFill>
                            <a:srgbClr val="000000"/>
                          </a:solidFill>
                          <a:effectLst/>
                          <a:latin typeface="Lato Black" panose="020F0A02020204030203"/>
                        </a:rPr>
                        <a:t> </a:t>
                      </a:r>
                      <a:r>
                        <a:rPr lang="en-US" sz="2400" b="0" i="0" u="none" strike="noStrike" baseline="0" dirty="0" smtClean="0">
                          <a:solidFill>
                            <a:srgbClr val="000000"/>
                          </a:solidFill>
                          <a:effectLst/>
                          <a:latin typeface="Lato Black" panose="020F0A02020204030203"/>
                        </a:rPr>
                        <a:t>and going ahead some kind of analysis on the data may be required</a:t>
                      </a:r>
                      <a:endParaRPr lang="en-US" sz="2400" b="0" i="0" u="none" strike="noStrike" dirty="0">
                        <a:solidFill>
                          <a:srgbClr val="000000"/>
                        </a:solidFill>
                        <a:effectLst/>
                        <a:latin typeface="Lato Black" panose="020F0A02020204030203"/>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64868"/>
                  </a:ext>
                </a:extLst>
              </a:tr>
              <a:tr h="2684929">
                <a:tc>
                  <a:txBody>
                    <a:bodyPr/>
                    <a:lstStyle/>
                    <a:p>
                      <a:pPr algn="ctr" fontAlgn="ctr"/>
                      <a:r>
                        <a:rPr lang="en-US" sz="2400" b="0" i="0" u="none" strike="noStrike" dirty="0" smtClean="0">
                          <a:solidFill>
                            <a:srgbClr val="000000"/>
                          </a:solidFill>
                          <a:effectLst/>
                          <a:latin typeface="Lato Black" panose="020F0A02020204030203"/>
                        </a:rPr>
                        <a:t>25</a:t>
                      </a:r>
                      <a:endParaRPr lang="en-IN" sz="2400" b="0" i="0" u="none" strike="noStrike" dirty="0">
                        <a:solidFill>
                          <a:srgbClr val="000000"/>
                        </a:solidFill>
                        <a:effectLst/>
                        <a:latin typeface="Lato Black" panose="020F0A02020204030203"/>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2400" b="0" i="0" u="none" strike="noStrike">
                          <a:solidFill>
                            <a:srgbClr val="000000"/>
                          </a:solidFill>
                          <a:effectLst/>
                          <a:latin typeface="Lato Black" panose="020F0A02020204030203"/>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IN" sz="2400" b="0" i="0" u="none" strike="noStrike">
                          <a:solidFill>
                            <a:srgbClr val="000000"/>
                          </a:solidFill>
                          <a:effectLst/>
                          <a:latin typeface="Lato Black" panose="020F0A02020204030203"/>
                        </a:rPr>
                        <a:t>Generic Query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IN" sz="2400" b="0" i="0" u="none" strike="noStrike">
                          <a:solidFill>
                            <a:srgbClr val="000000"/>
                          </a:solidFill>
                          <a:effectLst/>
                          <a:latin typeface="Lato Black" panose="020F0A02020204030203"/>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US" sz="2400" b="0" i="0" u="none" strike="noStrike" dirty="0" smtClean="0">
                          <a:solidFill>
                            <a:srgbClr val="000000"/>
                          </a:solidFill>
                          <a:effectLst/>
                          <a:latin typeface="Lato Black" panose="020F0A02020204030203"/>
                        </a:rPr>
                        <a:t>Whether the RFP is Techno-commercial  ?</a:t>
                      </a:r>
                      <a:endParaRPr lang="en-US" sz="2400" b="0" i="0" u="none" strike="noStrike" dirty="0">
                        <a:solidFill>
                          <a:srgbClr val="000000"/>
                        </a:solidFill>
                        <a:effectLst/>
                        <a:latin typeface="Lato Black" panose="020F0A02020204030203"/>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US" sz="2400" b="0" i="0" u="none" strike="noStrike" baseline="0" dirty="0" smtClean="0">
                          <a:solidFill>
                            <a:srgbClr val="000000"/>
                          </a:solidFill>
                          <a:effectLst/>
                          <a:latin typeface="Lato Black" panose="020F0A02020204030203"/>
                        </a:rPr>
                        <a:t>This RFP </a:t>
                      </a:r>
                      <a:r>
                        <a:rPr lang="en-US" sz="2400" b="0" i="0" u="none" strike="noStrike" baseline="0" dirty="0" smtClean="0">
                          <a:solidFill>
                            <a:srgbClr val="000000"/>
                          </a:solidFill>
                          <a:effectLst/>
                          <a:latin typeface="Lato Black" panose="020F0A02020204030203"/>
                        </a:rPr>
                        <a:t>is not techno commercial </a:t>
                      </a:r>
                      <a:r>
                        <a:rPr lang="en-US" sz="2400" b="0" i="0" u="none" strike="noStrike" baseline="0" dirty="0" smtClean="0">
                          <a:solidFill>
                            <a:srgbClr val="000000"/>
                          </a:solidFill>
                          <a:effectLst/>
                          <a:latin typeface="Lato Black" panose="020F0A02020204030203"/>
                        </a:rPr>
                        <a:t>The details are mentioned in the RFP document.</a:t>
                      </a:r>
                      <a:endParaRPr lang="en-US" sz="2400" b="0" i="0" u="none" strike="noStrike" dirty="0">
                        <a:solidFill>
                          <a:srgbClr val="000000"/>
                        </a:solidFill>
                        <a:effectLst/>
                        <a:latin typeface="Lato Black" panose="020F0A02020204030203"/>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04783446"/>
                  </a:ext>
                </a:extLst>
              </a:tr>
              <a:tr h="2013697">
                <a:tc>
                  <a:txBody>
                    <a:bodyPr/>
                    <a:lstStyle/>
                    <a:p>
                      <a:pPr algn="ctr" fontAlgn="ctr"/>
                      <a:r>
                        <a:rPr lang="en-IN" sz="2400" b="0" i="0" u="none" strike="noStrike" dirty="0" smtClean="0">
                          <a:solidFill>
                            <a:srgbClr val="000000"/>
                          </a:solidFill>
                          <a:effectLst/>
                          <a:latin typeface="Lato Black" panose="020F0A02020204030203"/>
                        </a:rPr>
                        <a:t>26</a:t>
                      </a:r>
                      <a:endParaRPr lang="en-IN" sz="2400" b="0" i="0" u="none" strike="noStrike" dirty="0">
                        <a:solidFill>
                          <a:srgbClr val="000000"/>
                        </a:solidFill>
                        <a:effectLst/>
                        <a:latin typeface="Lato Black" panose="020F0A02020204030203"/>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2400" b="0" i="0" u="none" strike="noStrike">
                          <a:solidFill>
                            <a:srgbClr val="000000"/>
                          </a:solidFill>
                          <a:effectLst/>
                          <a:latin typeface="Lato Black" panose="020F0A02020204030203"/>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IN" sz="2400" b="0" i="0" u="none" strike="noStrike">
                          <a:solidFill>
                            <a:srgbClr val="000000"/>
                          </a:solidFill>
                          <a:effectLst/>
                          <a:latin typeface="Lato Black" panose="020F0A02020204030203"/>
                        </a:rPr>
                        <a:t>Generic Query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IN" sz="2400" b="0" i="0" u="none" strike="noStrike">
                          <a:solidFill>
                            <a:srgbClr val="000000"/>
                          </a:solidFill>
                          <a:effectLst/>
                          <a:latin typeface="Lato Black" panose="020F0A02020204030203"/>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US" sz="2400" b="0" i="0" u="none" strike="noStrike" dirty="0" smtClean="0">
                          <a:solidFill>
                            <a:srgbClr val="000000"/>
                          </a:solidFill>
                          <a:effectLst/>
                          <a:latin typeface="Lato Black" panose="020F0A02020204030203"/>
                        </a:rPr>
                        <a:t>What is the contract perio</a:t>
                      </a:r>
                      <a:r>
                        <a:rPr lang="en-US" sz="2400" b="0" i="0" u="none" strike="noStrike" baseline="0" dirty="0" smtClean="0">
                          <a:solidFill>
                            <a:srgbClr val="000000"/>
                          </a:solidFill>
                          <a:effectLst/>
                          <a:latin typeface="Lato Black" panose="020F0A02020204030203"/>
                        </a:rPr>
                        <a:t>d ?</a:t>
                      </a:r>
                      <a:endParaRPr lang="en-US" sz="2400" b="0" i="0" u="none" strike="noStrike" dirty="0">
                        <a:solidFill>
                          <a:srgbClr val="000000"/>
                        </a:solidFill>
                        <a:effectLst/>
                        <a:latin typeface="Lato Black" panose="020F0A02020204030203"/>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90500" indent="0" algn="l" fontAlgn="ctr"/>
                      <a:r>
                        <a:rPr lang="en-US" sz="2400" b="0" i="0" u="none" strike="noStrike" dirty="0" smtClean="0">
                          <a:solidFill>
                            <a:srgbClr val="000000"/>
                          </a:solidFill>
                          <a:effectLst/>
                          <a:latin typeface="Lato Black" panose="020F0A02020204030203"/>
                        </a:rPr>
                        <a:t>Contract</a:t>
                      </a:r>
                      <a:r>
                        <a:rPr lang="en-US" sz="2400" b="0" i="0" u="none" strike="noStrike" baseline="0" dirty="0" smtClean="0">
                          <a:solidFill>
                            <a:srgbClr val="000000"/>
                          </a:solidFill>
                          <a:effectLst/>
                          <a:latin typeface="Lato Black" panose="020F0A02020204030203"/>
                        </a:rPr>
                        <a:t> period would be of  3 years.</a:t>
                      </a:r>
                      <a:endParaRPr lang="en-US" sz="2400" b="0" i="0" u="none" strike="noStrike" dirty="0">
                        <a:solidFill>
                          <a:srgbClr val="000000"/>
                        </a:solidFill>
                        <a:effectLst/>
                        <a:latin typeface="Lato Black" panose="020F0A02020204030203"/>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0714122"/>
                  </a:ext>
                </a:extLst>
              </a:tr>
            </a:tbl>
          </a:graphicData>
        </a:graphic>
      </p:graphicFrame>
    </p:spTree>
    <p:extLst>
      <p:ext uri="{BB962C8B-B14F-4D97-AF65-F5344CB8AC3E}">
        <p14:creationId xmlns:p14="http://schemas.microsoft.com/office/powerpoint/2010/main" val="3763111800"/>
      </p:ext>
    </p:extLst>
  </p:cSld>
  <p:clrMapOvr>
    <a:masterClrMapping/>
  </p:clrMapOvr>
  <p:transition spd="med">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CC74C267-A197-4684-9095-94C6F8E6EF70}"/>
              </a:ext>
            </a:extLst>
          </p:cNvPr>
          <p:cNvSpPr/>
          <p:nvPr/>
        </p:nvSpPr>
        <p:spPr>
          <a:xfrm>
            <a:off x="5970" y="-3656"/>
            <a:ext cx="24378030" cy="954107"/>
          </a:xfrm>
          <a:prstGeom prst="rect">
            <a:avLst/>
          </a:prstGeom>
          <a:solidFill>
            <a:srgbClr val="CC0067"/>
          </a:solidFill>
        </p:spPr>
        <p:txBody>
          <a:bodyPr wrap="square"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127000" marR="127000" indent="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1pPr>
            <a:lvl2pPr marL="127000" marR="127000" indent="2286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2pPr>
            <a:lvl3pPr marL="127000" marR="127000" indent="4572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3pPr>
            <a:lvl4pPr marL="127000" marR="127000" indent="6858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4pPr>
            <a:lvl5pPr marL="127000" marR="127000" indent="9144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5pPr>
            <a:lvl6pPr marL="127000" marR="127000" indent="11430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6pPr>
            <a:lvl7pPr marL="127000" marR="127000" indent="13716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7pPr>
            <a:lvl8pPr marL="127000" marR="127000" indent="16002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8pPr>
            <a:lvl9pPr marL="127000" marR="127000" indent="182880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lvl9pPr>
          </a:lstStyle>
          <a:p>
            <a:pPr lvl="0" algn="l">
              <a:defRPr/>
            </a:pPr>
            <a:r>
              <a:rPr lang="en-US" sz="5600" dirty="0">
                <a:solidFill>
                  <a:schemeClr val="bg1"/>
                </a:solidFill>
                <a:latin typeface="Lato Black"/>
                <a:ea typeface="Tahoma" panose="020B0604030504040204" pitchFamily="34" charset="0"/>
                <a:cs typeface="Tahoma" panose="020B0604030504040204" pitchFamily="34" charset="0"/>
              </a:rPr>
              <a:t>RFP for Claims Outsourcing - Pre bid queries</a:t>
            </a:r>
            <a:endParaRPr kumimoji="0" lang="en-IN" sz="8000" i="0" u="none" strike="noStrike" kern="0" cap="none" spc="0" normalizeH="0" baseline="0" noProof="0" dirty="0">
              <a:ln>
                <a:noFill/>
              </a:ln>
              <a:solidFill>
                <a:schemeClr val="bg1"/>
              </a:solidFill>
              <a:effectLst/>
              <a:uLnTx/>
              <a:uFillTx/>
              <a:latin typeface="Lato Black"/>
              <a:sym typeface="Lato Regular"/>
            </a:endParaRPr>
          </a:p>
        </p:txBody>
      </p:sp>
      <p:graphicFrame>
        <p:nvGraphicFramePr>
          <p:cNvPr id="6" name="Object 5">
            <a:extLst>
              <a:ext uri="{FF2B5EF4-FFF2-40B4-BE49-F238E27FC236}">
                <a16:creationId xmlns:a16="http://schemas.microsoft.com/office/drawing/2014/main" id="{BD16B3D8-7C15-4A3A-8C27-7700506F387F}"/>
              </a:ext>
            </a:extLst>
          </p:cNvPr>
          <p:cNvGraphicFramePr>
            <a:graphicFrameLocks noChangeAspect="1"/>
          </p:cNvGraphicFramePr>
          <p:nvPr>
            <p:extLst>
              <p:ext uri="{D42A27DB-BD31-4B8C-83A1-F6EECF244321}">
                <p14:modId xmlns:p14="http://schemas.microsoft.com/office/powerpoint/2010/main" val="2951917712"/>
              </p:ext>
            </p:extLst>
          </p:nvPr>
        </p:nvGraphicFramePr>
        <p:xfrm>
          <a:off x="9937956" y="4405300"/>
          <a:ext cx="3190568" cy="2692042"/>
        </p:xfrm>
        <a:graphic>
          <a:graphicData uri="http://schemas.openxmlformats.org/presentationml/2006/ole">
            <mc:AlternateContent xmlns:mc="http://schemas.openxmlformats.org/markup-compatibility/2006">
              <mc:Choice xmlns:v="urn:schemas-microsoft-com:vml" Requires="v">
                <p:oleObj spid="_x0000_s1058" name="Worksheet" showAsIcon="1" r:id="rId4" imgW="914400" imgH="771480" progId="Excel.Sheet.12">
                  <p:embed/>
                </p:oleObj>
              </mc:Choice>
              <mc:Fallback>
                <p:oleObj name="Worksheet" showAsIcon="1" r:id="rId4" imgW="914400" imgH="771480" progId="Excel.Sheet.12">
                  <p:embed/>
                  <p:pic>
                    <p:nvPicPr>
                      <p:cNvPr id="0" name=""/>
                      <p:cNvPicPr/>
                      <p:nvPr/>
                    </p:nvPicPr>
                    <p:blipFill>
                      <a:blip r:embed="rId5"/>
                      <a:stretch>
                        <a:fillRect/>
                      </a:stretch>
                    </p:blipFill>
                    <p:spPr>
                      <a:xfrm>
                        <a:off x="9937956" y="4405300"/>
                        <a:ext cx="3190568" cy="2692042"/>
                      </a:xfrm>
                      <a:prstGeom prst="rect">
                        <a:avLst/>
                      </a:prstGeom>
                    </p:spPr>
                  </p:pic>
                </p:oleObj>
              </mc:Fallback>
            </mc:AlternateContent>
          </a:graphicData>
        </a:graphic>
      </p:graphicFrame>
      <p:sp>
        <p:nvSpPr>
          <p:cNvPr id="7" name="Rectangle 6">
            <a:extLst>
              <a:ext uri="{FF2B5EF4-FFF2-40B4-BE49-F238E27FC236}">
                <a16:creationId xmlns:a16="http://schemas.microsoft.com/office/drawing/2014/main" id="{EDC9C0BD-95CD-46AB-9048-30EC21EACEE0}"/>
              </a:ext>
            </a:extLst>
          </p:cNvPr>
          <p:cNvSpPr/>
          <p:nvPr/>
        </p:nvSpPr>
        <p:spPr>
          <a:xfrm>
            <a:off x="5437240" y="2373939"/>
            <a:ext cx="12192000" cy="1323439"/>
          </a:xfrm>
          <a:prstGeom prst="rect">
            <a:avLst/>
          </a:prstGeom>
        </p:spPr>
        <p:txBody>
          <a:bodyPr>
            <a:spAutoFit/>
          </a:bodyPr>
          <a:lstStyle/>
          <a:p>
            <a:r>
              <a:rPr lang="en-IN" dirty="0"/>
              <a:t>Controls to be implemented by third parties and to be monitored by SBIL IT application owner</a:t>
            </a:r>
          </a:p>
        </p:txBody>
      </p:sp>
    </p:spTree>
    <p:extLst>
      <p:ext uri="{BB962C8B-B14F-4D97-AF65-F5344CB8AC3E}">
        <p14:creationId xmlns:p14="http://schemas.microsoft.com/office/powerpoint/2010/main" val="2950400889"/>
      </p:ext>
    </p:extLst>
  </p:cSld>
  <p:clrMapOvr>
    <a:masterClrMapping/>
  </p:clrMapOvr>
  <p:transition spd="med">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 name="Thank you!"/>
          <p:cNvSpPr txBox="1">
            <a:spLocks noGrp="1"/>
          </p:cNvSpPr>
          <p:nvPr>
            <p:ph type="title"/>
          </p:nvPr>
        </p:nvSpPr>
        <p:spPr>
          <a:prstGeom prst="rect">
            <a:avLst/>
          </a:prstGeom>
        </p:spPr>
        <p:txBody>
          <a:bodyPr>
            <a:normAutofit/>
          </a:bodyPr>
          <a:lstStyle>
            <a:lvl1pPr marL="121919" marR="121919" defTabSz="792479">
              <a:defRPr sz="28800" spc="1727"/>
            </a:lvl1pPr>
          </a:lstStyle>
          <a:p>
            <a:r>
              <a:t>Thank you!</a:t>
            </a:r>
          </a:p>
        </p:txBody>
      </p:sp>
      <p:sp>
        <p:nvSpPr>
          <p:cNvPr id="2" name="Slide Number Placeholder 1">
            <a:extLst>
              <a:ext uri="{FF2B5EF4-FFF2-40B4-BE49-F238E27FC236}">
                <a16:creationId xmlns:a16="http://schemas.microsoft.com/office/drawing/2014/main" id="{8815E0CE-9D26-4C15-8F82-BFE25165CD9C}"/>
              </a:ext>
            </a:extLst>
          </p:cNvPr>
          <p:cNvSpPr>
            <a:spLocks noGrp="1"/>
          </p:cNvSpPr>
          <p:nvPr>
            <p:ph type="sldNum" sz="quarter" idx="2"/>
          </p:nvPr>
        </p:nvSpPr>
        <p:spPr/>
        <p:txBody>
          <a:bodyPr/>
          <a:lstStyle/>
          <a:p>
            <a:fld id="{86CB4B4D-7CA3-9044-876B-883B54F8677D}" type="slidenum">
              <a:rPr lang="en-US" smtClean="0"/>
              <a:t>9</a:t>
            </a:fld>
            <a:endParaRPr lang="en-US"/>
          </a:p>
        </p:txBody>
      </p:sp>
    </p:spTree>
  </p:cSld>
  <p:clrMapOvr>
    <a:masterClrMapping/>
  </p:clrMapOvr>
  <p:transition spd="med">
    <p:pull/>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_rels/theme3.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127000" marR="127000" indent="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_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127000" marR="127000" indent="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127000" marR="127000" indent="0" algn="ctr" defTabSz="8255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Lato Regular"/>
            <a:ea typeface="Lato Regular"/>
            <a:cs typeface="Lato Regular"/>
            <a:sym typeface="Lato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
  <TotalTime>13414</TotalTime>
  <Words>2028</Words>
  <Application>Microsoft Office PowerPoint</Application>
  <PresentationFormat>Custom</PresentationFormat>
  <Paragraphs>203</Paragraphs>
  <Slides>9</Slides>
  <Notes>7</Notes>
  <HiddenSlides>0</HiddenSlides>
  <MMClips>0</MMClips>
  <ScaleCrop>false</ScaleCrop>
  <HeadingPairs>
    <vt:vector size="8" baseType="variant">
      <vt:variant>
        <vt:lpstr>Fonts Used</vt:lpstr>
      </vt:variant>
      <vt:variant>
        <vt:i4>8</vt:i4>
      </vt:variant>
      <vt:variant>
        <vt:lpstr>Theme</vt:lpstr>
      </vt:variant>
      <vt:variant>
        <vt:i4>2</vt:i4>
      </vt:variant>
      <vt:variant>
        <vt:lpstr>Embedded OLE Servers</vt:lpstr>
      </vt:variant>
      <vt:variant>
        <vt:i4>1</vt:i4>
      </vt:variant>
      <vt:variant>
        <vt:lpstr>Slide Titles</vt:lpstr>
      </vt:variant>
      <vt:variant>
        <vt:i4>9</vt:i4>
      </vt:variant>
    </vt:vector>
  </HeadingPairs>
  <TitlesOfParts>
    <vt:vector size="20" baseType="lpstr">
      <vt:lpstr>Avenir Book</vt:lpstr>
      <vt:lpstr>Avenir Light</vt:lpstr>
      <vt:lpstr>Helvetica Light</vt:lpstr>
      <vt:lpstr>Helvetica Neue</vt:lpstr>
      <vt:lpstr>Lato Black</vt:lpstr>
      <vt:lpstr>Lato Bold</vt:lpstr>
      <vt:lpstr>Lato Regular</vt:lpstr>
      <vt:lpstr>Tahoma</vt:lpstr>
      <vt:lpstr>White</vt:lpstr>
      <vt:lpstr>2_White</vt:lpstr>
      <vt:lpstr>Worksheet</vt:lpstr>
      <vt:lpstr>RFP for outsourcing of claims case sheet preparation and related activities - Pre bid queries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Operations – Performance Review &amp; Updates</dc:title>
  <dc:creator>Rajnish Madhukar</dc:creator>
  <cp:lastModifiedBy>Biswaranjan Sabat</cp:lastModifiedBy>
  <cp:revision>1064</cp:revision>
  <cp:lastPrinted>2022-10-03T12:04:49Z</cp:lastPrinted>
  <dcterms:modified xsi:type="dcterms:W3CDTF">2022-10-03T14:14:07Z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6fe6100e-7286-45eb-bcf1-56849c312fd3</vt:lpwstr>
  </property>
</Properties>
</file>